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5143500" cx="9144000"/>
  <p:notesSz cx="9144000" cy="5143500"/>
  <p:embeddedFontLst>
    <p:embeddedFont>
      <p:font typeface="Arial Black"/>
      <p:regular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000000"/>
          </p15:clr>
        </p15:guide>
        <p15:guide id="2" pos="2160">
          <p15:clr>
            <a:srgbClr val="000000"/>
          </p15:clr>
        </p15:guide>
      </p15:sldGuideLst>
    </p:ext>
    <p:ext uri="GoogleSlidesCustomDataVersion2">
      <go:slidesCustomData xmlns:go="http://customooxmlschemas.google.com/" r:id="rId42" roundtripDataSignature="AMtx7mhaPjrxKO+02IOGLq+72u7C1lPp6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customschemas.google.com/relationships/presentationmetadata" Target="metadata"/><Relationship Id="rId41" Type="http://schemas.openxmlformats.org/officeDocument/2006/relationships/font" Target="fonts/ArialBlack-regular.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1: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9" name="Google Shape;89;p1: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2: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4" name="Google Shape;264;p12: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3: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4" name="Google Shape;274;p13: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4: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7" name="Google Shape;287;p14: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5: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1" name="Google Shape;301;p15: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6: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1" name="Google Shape;321;p16: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7: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9" name="Google Shape;329;p17: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8: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8" name="Google Shape;338;p18: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3acba9b9d3_0_19:notes"/>
          <p:cNvSpPr txBox="1"/>
          <p:nvPr>
            <p:ph idx="1" type="body"/>
          </p:nvPr>
        </p:nvSpPr>
        <p:spPr>
          <a:xfrm>
            <a:off x="914400" y="2443150"/>
            <a:ext cx="7315200" cy="23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2" name="Google Shape;352;g33acba9b9d3_0_19: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9: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2" name="Google Shape;362;p19: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3947cc111d_0_38: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6" name="Google Shape;376;g33947cc111d_0_38:notes"/>
          <p:cNvSpPr txBox="1"/>
          <p:nvPr>
            <p:ph idx="1" type="body"/>
          </p:nvPr>
        </p:nvSpPr>
        <p:spPr>
          <a:xfrm>
            <a:off x="914400" y="2443150"/>
            <a:ext cx="7315200" cy="23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3947cc111d_0_63:notes"/>
          <p:cNvSpPr txBox="1"/>
          <p:nvPr>
            <p:ph idx="1" type="body"/>
          </p:nvPr>
        </p:nvSpPr>
        <p:spPr>
          <a:xfrm>
            <a:off x="914400" y="2443150"/>
            <a:ext cx="7315200" cy="23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7" name="Google Shape;97;g33947cc111d_0_63: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20: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1" name="Google Shape;381;p20: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21: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9" name="Google Shape;389;p21: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2: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7" name="Google Shape;397;p22: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3acba9b9d3_0_40:notes"/>
          <p:cNvSpPr txBox="1"/>
          <p:nvPr>
            <p:ph idx="1" type="body"/>
          </p:nvPr>
        </p:nvSpPr>
        <p:spPr>
          <a:xfrm>
            <a:off x="914400" y="2443150"/>
            <a:ext cx="7315200" cy="23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2" name="Google Shape;412;g33acba9b9d3_0_40: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23: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5" name="Google Shape;425;p23: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24: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6" name="Google Shape;446;p24: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25: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5" name="Google Shape;455;p25: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26: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4" name="Google Shape;474;p26: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27: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4" name="Google Shape;484;p27: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28: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2" name="Google Shape;492;p28: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5" name="Google Shape;105;p3: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29: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8" name="Google Shape;508;p29: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30: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0" name="Google Shape;530;p30: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53: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6" name="Google Shape;546;p53: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54: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6" name="Google Shape;556;p54: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33acba9b9d3_0_29: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5" name="Google Shape;565;g33acba9b9d3_0_29:notes"/>
          <p:cNvSpPr txBox="1"/>
          <p:nvPr>
            <p:ph idx="1" type="body"/>
          </p:nvPr>
        </p:nvSpPr>
        <p:spPr>
          <a:xfrm>
            <a:off x="914400" y="2443150"/>
            <a:ext cx="7315200" cy="23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3947cc111d_0_74:notes"/>
          <p:cNvSpPr txBox="1"/>
          <p:nvPr>
            <p:ph idx="1" type="body"/>
          </p:nvPr>
        </p:nvSpPr>
        <p:spPr>
          <a:xfrm>
            <a:off x="914400" y="2443150"/>
            <a:ext cx="7315200" cy="23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3" name="Google Shape;113;g33947cc111d_0_74: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4: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4" name="Google Shape;124;p4: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c148879684_0_79:notes"/>
          <p:cNvSpPr txBox="1"/>
          <p:nvPr>
            <p:ph idx="1" type="body"/>
          </p:nvPr>
        </p:nvSpPr>
        <p:spPr>
          <a:xfrm>
            <a:off x="914400" y="2443150"/>
            <a:ext cx="7315200" cy="23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3" name="Google Shape;133;g2c148879684_0_79: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7: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7" name="Google Shape;167;p7: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8: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1" name="Google Shape;211;p8: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3947cc111d_0_45: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g33947cc111d_0_45:notes"/>
          <p:cNvSpPr txBox="1"/>
          <p:nvPr>
            <p:ph idx="1" type="body"/>
          </p:nvPr>
        </p:nvSpPr>
        <p:spPr>
          <a:xfrm>
            <a:off x="914400" y="2443150"/>
            <a:ext cx="7315200" cy="23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obj">
  <p:cSld name="OBJECT">
    <p:bg>
      <p:bgPr>
        <a:solidFill>
          <a:schemeClr val="lt1"/>
        </a:solidFill>
      </p:bgPr>
    </p:bg>
    <p:spTree>
      <p:nvGrpSpPr>
        <p:cNvPr id="13" name="Shape 13"/>
        <p:cNvGrpSpPr/>
        <p:nvPr/>
      </p:nvGrpSpPr>
      <p:grpSpPr>
        <a:xfrm>
          <a:off x="0" y="0"/>
          <a:ext cx="0" cy="0"/>
          <a:chOff x="0" y="0"/>
          <a:chExt cx="0" cy="0"/>
        </a:xfrm>
      </p:grpSpPr>
      <p:sp>
        <p:nvSpPr>
          <p:cNvPr id="14" name="Google Shape;14;p57"/>
          <p:cNvSpPr/>
          <p:nvPr/>
        </p:nvSpPr>
        <p:spPr>
          <a:xfrm>
            <a:off x="0" y="0"/>
            <a:ext cx="9144000" cy="5143500"/>
          </a:xfrm>
          <a:custGeom>
            <a:rect b="b" l="l" r="r" t="t"/>
            <a:pathLst>
              <a:path extrusionOk="0" h="5143500" w="9144000">
                <a:moveTo>
                  <a:pt x="9144000" y="0"/>
                </a:moveTo>
                <a:lnTo>
                  <a:pt x="0" y="0"/>
                </a:lnTo>
                <a:lnTo>
                  <a:pt x="0" y="5143500"/>
                </a:lnTo>
                <a:lnTo>
                  <a:pt x="9144000" y="5143500"/>
                </a:lnTo>
                <a:lnTo>
                  <a:pt x="9144000" y="0"/>
                </a:lnTo>
                <a:close/>
              </a:path>
            </a:pathLst>
          </a:custGeom>
          <a:solidFill>
            <a:srgbClr val="0E1A5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 name="Google Shape;15;p57"/>
          <p:cNvPicPr preferRelativeResize="0"/>
          <p:nvPr/>
        </p:nvPicPr>
        <p:blipFill rotWithShape="1">
          <a:blip r:embed="rId2">
            <a:alphaModFix/>
          </a:blip>
          <a:srcRect b="0" l="0" r="0" t="0"/>
          <a:stretch/>
        </p:blipFill>
        <p:spPr>
          <a:xfrm>
            <a:off x="0" y="853523"/>
            <a:ext cx="3390898" cy="2756175"/>
          </a:xfrm>
          <a:prstGeom prst="rect">
            <a:avLst/>
          </a:prstGeom>
          <a:noFill/>
          <a:ln>
            <a:noFill/>
          </a:ln>
        </p:spPr>
      </p:pic>
      <p:sp>
        <p:nvSpPr>
          <p:cNvPr id="16" name="Google Shape;16;p57"/>
          <p:cNvSpPr txBox="1"/>
          <p:nvPr>
            <p:ph type="ctrTitle"/>
          </p:nvPr>
        </p:nvSpPr>
        <p:spPr>
          <a:xfrm>
            <a:off x="3458010" y="1426842"/>
            <a:ext cx="4886959" cy="593089"/>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600">
                <a:solidFill>
                  <a:srgbClr val="0E1A53"/>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57"/>
          <p:cNvSpPr txBox="1"/>
          <p:nvPr>
            <p:ph idx="1" type="subTitle"/>
          </p:nvPr>
        </p:nvSpPr>
        <p:spPr>
          <a:xfrm>
            <a:off x="1371600" y="2880360"/>
            <a:ext cx="6400800" cy="128587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1500">
                <a:solidFill>
                  <a:schemeClr val="dk1"/>
                </a:solidFill>
                <a:latin typeface="Cambria"/>
                <a:ea typeface="Cambria"/>
                <a:cs typeface="Cambria"/>
                <a:sym typeface="Cambr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57"/>
          <p:cNvSpPr txBox="1"/>
          <p:nvPr>
            <p:ph idx="11" type="ftr"/>
          </p:nvPr>
        </p:nvSpPr>
        <p:spPr>
          <a:xfrm>
            <a:off x="442299" y="4879606"/>
            <a:ext cx="2269144" cy="190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697793"/>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57"/>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57"/>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solidFill>
          <a:schemeClr val="lt1"/>
        </a:solidFill>
      </p:bgPr>
    </p:bg>
    <p:spTree>
      <p:nvGrpSpPr>
        <p:cNvPr id="82" name="Shape 82"/>
        <p:cNvGrpSpPr/>
        <p:nvPr/>
      </p:nvGrpSpPr>
      <p:grpSpPr>
        <a:xfrm>
          <a:off x="0" y="0"/>
          <a:ext cx="0" cy="0"/>
          <a:chOff x="0" y="0"/>
          <a:chExt cx="0" cy="0"/>
        </a:xfrm>
      </p:grpSpPr>
      <p:sp>
        <p:nvSpPr>
          <p:cNvPr id="83" name="Google Shape;83;g2c1f3bf7d13_1_108"/>
          <p:cNvSpPr/>
          <p:nvPr/>
        </p:nvSpPr>
        <p:spPr>
          <a:xfrm>
            <a:off x="0" y="0"/>
            <a:ext cx="9144000" cy="5143500"/>
          </a:xfrm>
          <a:custGeom>
            <a:rect b="b" l="l" r="r" t="t"/>
            <a:pathLst>
              <a:path extrusionOk="0" h="5143500" w="9144000">
                <a:moveTo>
                  <a:pt x="9144000" y="0"/>
                </a:moveTo>
                <a:lnTo>
                  <a:pt x="0" y="0"/>
                </a:lnTo>
                <a:lnTo>
                  <a:pt x="0" y="5143500"/>
                </a:lnTo>
                <a:lnTo>
                  <a:pt x="9144000" y="5143500"/>
                </a:lnTo>
                <a:lnTo>
                  <a:pt x="9144000" y="0"/>
                </a:lnTo>
                <a:close/>
              </a:path>
            </a:pathLst>
          </a:custGeom>
          <a:solidFill>
            <a:srgbClr val="0E1A5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g2c1f3bf7d13_1_108"/>
          <p:cNvSpPr txBox="1"/>
          <p:nvPr>
            <p:ph idx="11" type="ftr"/>
          </p:nvPr>
        </p:nvSpPr>
        <p:spPr>
          <a:xfrm>
            <a:off x="442299" y="4879606"/>
            <a:ext cx="2269200" cy="190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697793"/>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g2c1f3bf7d13_1_108"/>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g2c1f3bf7d13_1_108"/>
          <p:cNvSpPr txBox="1"/>
          <p:nvPr>
            <p:ph idx="12" type="sldNum"/>
          </p:nvPr>
        </p:nvSpPr>
        <p:spPr>
          <a:xfrm>
            <a:off x="6583680" y="4783455"/>
            <a:ext cx="21030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58"/>
          <p:cNvSpPr txBox="1"/>
          <p:nvPr>
            <p:ph type="title"/>
          </p:nvPr>
        </p:nvSpPr>
        <p:spPr>
          <a:xfrm>
            <a:off x="352813" y="380072"/>
            <a:ext cx="8438372" cy="747699"/>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600">
                <a:solidFill>
                  <a:srgbClr val="0E1A53"/>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58"/>
          <p:cNvSpPr txBox="1"/>
          <p:nvPr>
            <p:ph idx="1" type="body"/>
          </p:nvPr>
        </p:nvSpPr>
        <p:spPr>
          <a:xfrm>
            <a:off x="4272303" y="2086027"/>
            <a:ext cx="4566284" cy="2708275"/>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b="1" i="0" sz="1500">
                <a:solidFill>
                  <a:schemeClr val="dk1"/>
                </a:solidFill>
                <a:latin typeface="Cambria"/>
                <a:ea typeface="Cambria"/>
                <a:cs typeface="Cambria"/>
                <a:sym typeface="Cambria"/>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4" name="Google Shape;24;p58"/>
          <p:cNvSpPr txBox="1"/>
          <p:nvPr>
            <p:ph idx="11" type="ftr"/>
          </p:nvPr>
        </p:nvSpPr>
        <p:spPr>
          <a:xfrm>
            <a:off x="442299" y="4879606"/>
            <a:ext cx="2269144" cy="190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697793"/>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58"/>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58"/>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27" name="Shape 27"/>
        <p:cNvGrpSpPr/>
        <p:nvPr/>
      </p:nvGrpSpPr>
      <p:grpSpPr>
        <a:xfrm>
          <a:off x="0" y="0"/>
          <a:ext cx="0" cy="0"/>
          <a:chOff x="0" y="0"/>
          <a:chExt cx="0" cy="0"/>
        </a:xfrm>
      </p:grpSpPr>
      <p:sp>
        <p:nvSpPr>
          <p:cNvPr id="28" name="Google Shape;28;p59"/>
          <p:cNvSpPr/>
          <p:nvPr/>
        </p:nvSpPr>
        <p:spPr>
          <a:xfrm>
            <a:off x="0" y="0"/>
            <a:ext cx="9144000" cy="4572000"/>
          </a:xfrm>
          <a:custGeom>
            <a:rect b="b" l="l" r="r" t="t"/>
            <a:pathLst>
              <a:path extrusionOk="0" h="4572000" w="9144000">
                <a:moveTo>
                  <a:pt x="9144000" y="0"/>
                </a:moveTo>
                <a:lnTo>
                  <a:pt x="0" y="0"/>
                </a:lnTo>
                <a:lnTo>
                  <a:pt x="0" y="4572000"/>
                </a:lnTo>
                <a:lnTo>
                  <a:pt x="9144000" y="4572000"/>
                </a:lnTo>
                <a:lnTo>
                  <a:pt x="9144000" y="0"/>
                </a:lnTo>
                <a:close/>
              </a:path>
            </a:pathLst>
          </a:custGeom>
          <a:solidFill>
            <a:srgbClr val="0E1A5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 name="Google Shape;29;p59"/>
          <p:cNvPicPr preferRelativeResize="0"/>
          <p:nvPr/>
        </p:nvPicPr>
        <p:blipFill rotWithShape="1">
          <a:blip r:embed="rId2">
            <a:alphaModFix/>
          </a:blip>
          <a:srcRect b="0" l="0" r="0" t="0"/>
          <a:stretch/>
        </p:blipFill>
        <p:spPr>
          <a:xfrm>
            <a:off x="3929545" y="4737299"/>
            <a:ext cx="1284904" cy="273824"/>
          </a:xfrm>
          <a:prstGeom prst="rect">
            <a:avLst/>
          </a:prstGeom>
          <a:noFill/>
          <a:ln>
            <a:noFill/>
          </a:ln>
        </p:spPr>
      </p:pic>
      <p:sp>
        <p:nvSpPr>
          <p:cNvPr id="30" name="Google Shape;30;p59"/>
          <p:cNvSpPr txBox="1"/>
          <p:nvPr>
            <p:ph type="title"/>
          </p:nvPr>
        </p:nvSpPr>
        <p:spPr>
          <a:xfrm>
            <a:off x="352813" y="380072"/>
            <a:ext cx="8438372" cy="747699"/>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600">
                <a:solidFill>
                  <a:srgbClr val="0E1A53"/>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9"/>
          <p:cNvSpPr txBox="1"/>
          <p:nvPr>
            <p:ph idx="11" type="ftr"/>
          </p:nvPr>
        </p:nvSpPr>
        <p:spPr>
          <a:xfrm>
            <a:off x="442299" y="4879606"/>
            <a:ext cx="2269144" cy="190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697793"/>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9"/>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9"/>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4" name="Shape 34"/>
        <p:cNvGrpSpPr/>
        <p:nvPr/>
      </p:nvGrpSpPr>
      <p:grpSpPr>
        <a:xfrm>
          <a:off x="0" y="0"/>
          <a:ext cx="0" cy="0"/>
          <a:chOff x="0" y="0"/>
          <a:chExt cx="0" cy="0"/>
        </a:xfrm>
      </p:grpSpPr>
      <p:sp>
        <p:nvSpPr>
          <p:cNvPr id="35" name="Google Shape;35;p60"/>
          <p:cNvSpPr txBox="1"/>
          <p:nvPr>
            <p:ph type="title"/>
          </p:nvPr>
        </p:nvSpPr>
        <p:spPr>
          <a:xfrm>
            <a:off x="352813" y="380072"/>
            <a:ext cx="8438372" cy="747699"/>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600">
                <a:solidFill>
                  <a:srgbClr val="0E1A53"/>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60"/>
          <p:cNvSpPr txBox="1"/>
          <p:nvPr>
            <p:ph idx="1" type="body"/>
          </p:nvPr>
        </p:nvSpPr>
        <p:spPr>
          <a:xfrm>
            <a:off x="709777" y="1278129"/>
            <a:ext cx="3634104" cy="339217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b="0" i="0" sz="900">
                <a:solidFill>
                  <a:srgbClr val="26A78E"/>
                </a:solidFill>
                <a:latin typeface="Arial"/>
                <a:ea typeface="Arial"/>
                <a:cs typeface="Arial"/>
                <a:sym typeface="Aria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7" name="Google Shape;37;p60"/>
          <p:cNvSpPr txBox="1"/>
          <p:nvPr>
            <p:ph idx="2" type="body"/>
          </p:nvPr>
        </p:nvSpPr>
        <p:spPr>
          <a:xfrm>
            <a:off x="4891620" y="1312011"/>
            <a:ext cx="3961765" cy="32893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b="0" i="0" sz="900">
                <a:solidFill>
                  <a:srgbClr val="26A78E"/>
                </a:solidFill>
                <a:latin typeface="Arial"/>
                <a:ea typeface="Arial"/>
                <a:cs typeface="Arial"/>
                <a:sym typeface="Aria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8" name="Google Shape;38;p60"/>
          <p:cNvSpPr txBox="1"/>
          <p:nvPr>
            <p:ph idx="11" type="ftr"/>
          </p:nvPr>
        </p:nvSpPr>
        <p:spPr>
          <a:xfrm>
            <a:off x="442299" y="4879606"/>
            <a:ext cx="2269144" cy="190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697793"/>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60"/>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0"/>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solidFill>
          <a:schemeClr val="lt1"/>
        </a:solidFill>
      </p:bgPr>
    </p:bg>
    <p:spTree>
      <p:nvGrpSpPr>
        <p:cNvPr id="41" name="Shape 41"/>
        <p:cNvGrpSpPr/>
        <p:nvPr/>
      </p:nvGrpSpPr>
      <p:grpSpPr>
        <a:xfrm>
          <a:off x="0" y="0"/>
          <a:ext cx="0" cy="0"/>
          <a:chOff x="0" y="0"/>
          <a:chExt cx="0" cy="0"/>
        </a:xfrm>
      </p:grpSpPr>
      <p:sp>
        <p:nvSpPr>
          <p:cNvPr id="42" name="Google Shape;42;p61"/>
          <p:cNvSpPr/>
          <p:nvPr/>
        </p:nvSpPr>
        <p:spPr>
          <a:xfrm>
            <a:off x="0" y="0"/>
            <a:ext cx="9144000" cy="5143500"/>
          </a:xfrm>
          <a:custGeom>
            <a:rect b="b" l="l" r="r" t="t"/>
            <a:pathLst>
              <a:path extrusionOk="0" h="5143500" w="9144000">
                <a:moveTo>
                  <a:pt x="9144000" y="0"/>
                </a:moveTo>
                <a:lnTo>
                  <a:pt x="0" y="0"/>
                </a:lnTo>
                <a:lnTo>
                  <a:pt x="0" y="5143500"/>
                </a:lnTo>
                <a:lnTo>
                  <a:pt x="9144000" y="5143500"/>
                </a:lnTo>
                <a:lnTo>
                  <a:pt x="9144000" y="0"/>
                </a:lnTo>
                <a:close/>
              </a:path>
            </a:pathLst>
          </a:custGeom>
          <a:solidFill>
            <a:srgbClr val="0E1A5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61"/>
          <p:cNvSpPr txBox="1"/>
          <p:nvPr>
            <p:ph idx="11" type="ftr"/>
          </p:nvPr>
        </p:nvSpPr>
        <p:spPr>
          <a:xfrm>
            <a:off x="442299" y="4879606"/>
            <a:ext cx="2269144" cy="190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697793"/>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1"/>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61"/>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4" name="Shape 54"/>
        <p:cNvGrpSpPr/>
        <p:nvPr/>
      </p:nvGrpSpPr>
      <p:grpSpPr>
        <a:xfrm>
          <a:off x="0" y="0"/>
          <a:ext cx="0" cy="0"/>
          <a:chOff x="0" y="0"/>
          <a:chExt cx="0" cy="0"/>
        </a:xfrm>
      </p:grpSpPr>
      <p:sp>
        <p:nvSpPr>
          <p:cNvPr id="55" name="Google Shape;55;g2c1f3bf7d13_1_88"/>
          <p:cNvSpPr txBox="1"/>
          <p:nvPr>
            <p:ph type="title"/>
          </p:nvPr>
        </p:nvSpPr>
        <p:spPr>
          <a:xfrm>
            <a:off x="352813" y="380072"/>
            <a:ext cx="8438400" cy="747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600">
                <a:solidFill>
                  <a:srgbClr val="0E1A53"/>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g2c1f3bf7d13_1_88"/>
          <p:cNvSpPr txBox="1"/>
          <p:nvPr>
            <p:ph idx="1" type="body"/>
          </p:nvPr>
        </p:nvSpPr>
        <p:spPr>
          <a:xfrm>
            <a:off x="4272303" y="2086027"/>
            <a:ext cx="4566300" cy="27084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b="1" i="0" sz="1500">
                <a:solidFill>
                  <a:schemeClr val="dk1"/>
                </a:solidFill>
                <a:latin typeface="Cambria"/>
                <a:ea typeface="Cambria"/>
                <a:cs typeface="Cambria"/>
                <a:sym typeface="Cambria"/>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7" name="Google Shape;57;g2c1f3bf7d13_1_88"/>
          <p:cNvSpPr txBox="1"/>
          <p:nvPr>
            <p:ph idx="11" type="ftr"/>
          </p:nvPr>
        </p:nvSpPr>
        <p:spPr>
          <a:xfrm>
            <a:off x="442299" y="4879606"/>
            <a:ext cx="2269200" cy="190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697793"/>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g2c1f3bf7d13_1_88"/>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g2c1f3bf7d13_1_88"/>
          <p:cNvSpPr txBox="1"/>
          <p:nvPr>
            <p:ph idx="12" type="sldNum"/>
          </p:nvPr>
        </p:nvSpPr>
        <p:spPr>
          <a:xfrm>
            <a:off x="6583680" y="4783455"/>
            <a:ext cx="21030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obj">
  <p:cSld name="OBJECT">
    <p:bg>
      <p:bgPr>
        <a:solidFill>
          <a:schemeClr val="lt1"/>
        </a:solidFill>
      </p:bgPr>
    </p:bg>
    <p:spTree>
      <p:nvGrpSpPr>
        <p:cNvPr id="60" name="Shape 60"/>
        <p:cNvGrpSpPr/>
        <p:nvPr/>
      </p:nvGrpSpPr>
      <p:grpSpPr>
        <a:xfrm>
          <a:off x="0" y="0"/>
          <a:ext cx="0" cy="0"/>
          <a:chOff x="0" y="0"/>
          <a:chExt cx="0" cy="0"/>
        </a:xfrm>
      </p:grpSpPr>
      <p:sp>
        <p:nvSpPr>
          <p:cNvPr id="61" name="Google Shape;61;g2c1f3bf7d13_1_80"/>
          <p:cNvSpPr/>
          <p:nvPr/>
        </p:nvSpPr>
        <p:spPr>
          <a:xfrm>
            <a:off x="0" y="0"/>
            <a:ext cx="9144000" cy="5143500"/>
          </a:xfrm>
          <a:custGeom>
            <a:rect b="b" l="l" r="r" t="t"/>
            <a:pathLst>
              <a:path extrusionOk="0" h="5143500" w="9144000">
                <a:moveTo>
                  <a:pt x="9144000" y="0"/>
                </a:moveTo>
                <a:lnTo>
                  <a:pt x="0" y="0"/>
                </a:lnTo>
                <a:lnTo>
                  <a:pt x="0" y="5143500"/>
                </a:lnTo>
                <a:lnTo>
                  <a:pt x="9144000" y="5143500"/>
                </a:lnTo>
                <a:lnTo>
                  <a:pt x="9144000" y="0"/>
                </a:lnTo>
                <a:close/>
              </a:path>
            </a:pathLst>
          </a:custGeom>
          <a:solidFill>
            <a:srgbClr val="0E1A5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2" name="Google Shape;62;g2c1f3bf7d13_1_80"/>
          <p:cNvPicPr preferRelativeResize="0"/>
          <p:nvPr/>
        </p:nvPicPr>
        <p:blipFill rotWithShape="1">
          <a:blip r:embed="rId2">
            <a:alphaModFix/>
          </a:blip>
          <a:srcRect b="0" l="0" r="0" t="0"/>
          <a:stretch/>
        </p:blipFill>
        <p:spPr>
          <a:xfrm>
            <a:off x="0" y="853523"/>
            <a:ext cx="3390898" cy="2756175"/>
          </a:xfrm>
          <a:prstGeom prst="rect">
            <a:avLst/>
          </a:prstGeom>
          <a:noFill/>
          <a:ln>
            <a:noFill/>
          </a:ln>
        </p:spPr>
      </p:pic>
      <p:sp>
        <p:nvSpPr>
          <p:cNvPr id="63" name="Google Shape;63;g2c1f3bf7d13_1_80"/>
          <p:cNvSpPr txBox="1"/>
          <p:nvPr>
            <p:ph type="ctrTitle"/>
          </p:nvPr>
        </p:nvSpPr>
        <p:spPr>
          <a:xfrm>
            <a:off x="3458010" y="1426842"/>
            <a:ext cx="4887000" cy="593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600">
                <a:solidFill>
                  <a:srgbClr val="0E1A53"/>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g2c1f3bf7d13_1_80"/>
          <p:cNvSpPr txBox="1"/>
          <p:nvPr>
            <p:ph idx="1" type="subTitle"/>
          </p:nvPr>
        </p:nvSpPr>
        <p:spPr>
          <a:xfrm>
            <a:off x="1371600" y="2880360"/>
            <a:ext cx="6400800" cy="12858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1500">
                <a:solidFill>
                  <a:schemeClr val="dk1"/>
                </a:solidFill>
                <a:latin typeface="Cambria"/>
                <a:ea typeface="Cambria"/>
                <a:cs typeface="Cambria"/>
                <a:sym typeface="Cambr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g2c1f3bf7d13_1_80"/>
          <p:cNvSpPr txBox="1"/>
          <p:nvPr>
            <p:ph idx="11" type="ftr"/>
          </p:nvPr>
        </p:nvSpPr>
        <p:spPr>
          <a:xfrm>
            <a:off x="442299" y="4879606"/>
            <a:ext cx="2269200" cy="190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697793"/>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g2c1f3bf7d13_1_80"/>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g2c1f3bf7d13_1_80"/>
          <p:cNvSpPr txBox="1"/>
          <p:nvPr>
            <p:ph idx="12" type="sldNum"/>
          </p:nvPr>
        </p:nvSpPr>
        <p:spPr>
          <a:xfrm>
            <a:off x="6583680" y="4783455"/>
            <a:ext cx="21030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68" name="Shape 68"/>
        <p:cNvGrpSpPr/>
        <p:nvPr/>
      </p:nvGrpSpPr>
      <p:grpSpPr>
        <a:xfrm>
          <a:off x="0" y="0"/>
          <a:ext cx="0" cy="0"/>
          <a:chOff x="0" y="0"/>
          <a:chExt cx="0" cy="0"/>
        </a:xfrm>
      </p:grpSpPr>
      <p:sp>
        <p:nvSpPr>
          <p:cNvPr id="69" name="Google Shape;69;g2c1f3bf7d13_1_94"/>
          <p:cNvSpPr/>
          <p:nvPr/>
        </p:nvSpPr>
        <p:spPr>
          <a:xfrm>
            <a:off x="0" y="0"/>
            <a:ext cx="9144000" cy="4572000"/>
          </a:xfrm>
          <a:custGeom>
            <a:rect b="b" l="l" r="r" t="t"/>
            <a:pathLst>
              <a:path extrusionOk="0" h="4572000" w="9144000">
                <a:moveTo>
                  <a:pt x="9144000" y="0"/>
                </a:moveTo>
                <a:lnTo>
                  <a:pt x="0" y="0"/>
                </a:lnTo>
                <a:lnTo>
                  <a:pt x="0" y="4572000"/>
                </a:lnTo>
                <a:lnTo>
                  <a:pt x="9144000" y="4572000"/>
                </a:lnTo>
                <a:lnTo>
                  <a:pt x="9144000" y="0"/>
                </a:lnTo>
                <a:close/>
              </a:path>
            </a:pathLst>
          </a:custGeom>
          <a:solidFill>
            <a:srgbClr val="0E1A5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0" name="Google Shape;70;g2c1f3bf7d13_1_94"/>
          <p:cNvPicPr preferRelativeResize="0"/>
          <p:nvPr/>
        </p:nvPicPr>
        <p:blipFill rotWithShape="1">
          <a:blip r:embed="rId2">
            <a:alphaModFix/>
          </a:blip>
          <a:srcRect b="0" l="0" r="0" t="0"/>
          <a:stretch/>
        </p:blipFill>
        <p:spPr>
          <a:xfrm>
            <a:off x="3929545" y="4737299"/>
            <a:ext cx="1284905" cy="273824"/>
          </a:xfrm>
          <a:prstGeom prst="rect">
            <a:avLst/>
          </a:prstGeom>
          <a:noFill/>
          <a:ln>
            <a:noFill/>
          </a:ln>
        </p:spPr>
      </p:pic>
      <p:sp>
        <p:nvSpPr>
          <p:cNvPr id="71" name="Google Shape;71;g2c1f3bf7d13_1_94"/>
          <p:cNvSpPr txBox="1"/>
          <p:nvPr>
            <p:ph type="title"/>
          </p:nvPr>
        </p:nvSpPr>
        <p:spPr>
          <a:xfrm>
            <a:off x="352813" y="380072"/>
            <a:ext cx="8438400" cy="747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600">
                <a:solidFill>
                  <a:srgbClr val="0E1A53"/>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g2c1f3bf7d13_1_94"/>
          <p:cNvSpPr txBox="1"/>
          <p:nvPr>
            <p:ph idx="11" type="ftr"/>
          </p:nvPr>
        </p:nvSpPr>
        <p:spPr>
          <a:xfrm>
            <a:off x="442299" y="4879606"/>
            <a:ext cx="2269200" cy="190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697793"/>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g2c1f3bf7d13_1_94"/>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g2c1f3bf7d13_1_94"/>
          <p:cNvSpPr txBox="1"/>
          <p:nvPr>
            <p:ph idx="12" type="sldNum"/>
          </p:nvPr>
        </p:nvSpPr>
        <p:spPr>
          <a:xfrm>
            <a:off x="6583680" y="4783455"/>
            <a:ext cx="21030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75" name="Shape 75"/>
        <p:cNvGrpSpPr/>
        <p:nvPr/>
      </p:nvGrpSpPr>
      <p:grpSpPr>
        <a:xfrm>
          <a:off x="0" y="0"/>
          <a:ext cx="0" cy="0"/>
          <a:chOff x="0" y="0"/>
          <a:chExt cx="0" cy="0"/>
        </a:xfrm>
      </p:grpSpPr>
      <p:sp>
        <p:nvSpPr>
          <p:cNvPr id="76" name="Google Shape;76;g2c1f3bf7d13_1_101"/>
          <p:cNvSpPr txBox="1"/>
          <p:nvPr>
            <p:ph type="title"/>
          </p:nvPr>
        </p:nvSpPr>
        <p:spPr>
          <a:xfrm>
            <a:off x="352813" y="380072"/>
            <a:ext cx="8438400" cy="747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600">
                <a:solidFill>
                  <a:srgbClr val="0E1A53"/>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g2c1f3bf7d13_1_101"/>
          <p:cNvSpPr txBox="1"/>
          <p:nvPr>
            <p:ph idx="1" type="body"/>
          </p:nvPr>
        </p:nvSpPr>
        <p:spPr>
          <a:xfrm>
            <a:off x="709777" y="1278129"/>
            <a:ext cx="3634200" cy="33921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b="0" i="0" sz="900">
                <a:solidFill>
                  <a:srgbClr val="26A78E"/>
                </a:solidFill>
                <a:latin typeface="Arial"/>
                <a:ea typeface="Arial"/>
                <a:cs typeface="Arial"/>
                <a:sym typeface="Aria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78" name="Google Shape;78;g2c1f3bf7d13_1_101"/>
          <p:cNvSpPr txBox="1"/>
          <p:nvPr>
            <p:ph idx="2" type="body"/>
          </p:nvPr>
        </p:nvSpPr>
        <p:spPr>
          <a:xfrm>
            <a:off x="4891620" y="1312011"/>
            <a:ext cx="3961800" cy="32892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b="0" i="0" sz="900">
                <a:solidFill>
                  <a:srgbClr val="26A78E"/>
                </a:solidFill>
                <a:latin typeface="Arial"/>
                <a:ea typeface="Arial"/>
                <a:cs typeface="Arial"/>
                <a:sym typeface="Aria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79" name="Google Shape;79;g2c1f3bf7d13_1_101"/>
          <p:cNvSpPr txBox="1"/>
          <p:nvPr>
            <p:ph idx="11" type="ftr"/>
          </p:nvPr>
        </p:nvSpPr>
        <p:spPr>
          <a:xfrm>
            <a:off x="442299" y="4879606"/>
            <a:ext cx="2269200" cy="190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697793"/>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g2c1f3bf7d13_1_101"/>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g2c1f3bf7d13_1_101"/>
          <p:cNvSpPr txBox="1"/>
          <p:nvPr>
            <p:ph idx="12" type="sldNum"/>
          </p:nvPr>
        </p:nvSpPr>
        <p:spPr>
          <a:xfrm>
            <a:off x="6583680" y="4783455"/>
            <a:ext cx="21030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56"/>
          <p:cNvSpPr/>
          <p:nvPr/>
        </p:nvSpPr>
        <p:spPr>
          <a:xfrm>
            <a:off x="0" y="0"/>
            <a:ext cx="189230" cy="5143500"/>
          </a:xfrm>
          <a:custGeom>
            <a:rect b="b" l="l" r="r" t="t"/>
            <a:pathLst>
              <a:path extrusionOk="0" h="5143500" w="189230">
                <a:moveTo>
                  <a:pt x="0" y="5143500"/>
                </a:moveTo>
                <a:lnTo>
                  <a:pt x="189074" y="5143500"/>
                </a:lnTo>
                <a:lnTo>
                  <a:pt x="189074" y="0"/>
                </a:lnTo>
                <a:lnTo>
                  <a:pt x="0" y="0"/>
                </a:lnTo>
                <a:lnTo>
                  <a:pt x="0" y="5143500"/>
                </a:lnTo>
                <a:close/>
              </a:path>
            </a:pathLst>
          </a:custGeom>
          <a:solidFill>
            <a:srgbClr val="0E1A5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 name="Google Shape;7;p56"/>
          <p:cNvPicPr preferRelativeResize="0"/>
          <p:nvPr/>
        </p:nvPicPr>
        <p:blipFill rotWithShape="1">
          <a:blip r:embed="rId1">
            <a:alphaModFix/>
          </a:blip>
          <a:srcRect b="0" l="0" r="0" t="0"/>
          <a:stretch/>
        </p:blipFill>
        <p:spPr>
          <a:xfrm>
            <a:off x="7712516" y="4869655"/>
            <a:ext cx="934377" cy="199124"/>
          </a:xfrm>
          <a:prstGeom prst="rect">
            <a:avLst/>
          </a:prstGeom>
          <a:noFill/>
          <a:ln>
            <a:noFill/>
          </a:ln>
        </p:spPr>
      </p:pic>
      <p:sp>
        <p:nvSpPr>
          <p:cNvPr id="8" name="Google Shape;8;p56"/>
          <p:cNvSpPr txBox="1"/>
          <p:nvPr>
            <p:ph type="title"/>
          </p:nvPr>
        </p:nvSpPr>
        <p:spPr>
          <a:xfrm>
            <a:off x="352813" y="380072"/>
            <a:ext cx="8438372" cy="747699"/>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1" i="0" sz="2600" u="none" cap="none" strike="noStrike">
                <a:solidFill>
                  <a:srgbClr val="0E1A53"/>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56"/>
          <p:cNvSpPr txBox="1"/>
          <p:nvPr>
            <p:ph idx="1" type="body"/>
          </p:nvPr>
        </p:nvSpPr>
        <p:spPr>
          <a:xfrm>
            <a:off x="4272303" y="2086027"/>
            <a:ext cx="4566284" cy="2708275"/>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1400"/>
              <a:buFont typeface="Arial"/>
              <a:buNone/>
              <a:defRPr b="1" i="0" sz="1500" u="none" cap="none" strike="noStrike">
                <a:solidFill>
                  <a:schemeClr val="dk1"/>
                </a:solidFill>
                <a:latin typeface="Cambria"/>
                <a:ea typeface="Cambria"/>
                <a:cs typeface="Cambria"/>
                <a:sym typeface="Cambria"/>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10" name="Google Shape;10;p56"/>
          <p:cNvSpPr txBox="1"/>
          <p:nvPr>
            <p:ph idx="11" type="ftr"/>
          </p:nvPr>
        </p:nvSpPr>
        <p:spPr>
          <a:xfrm>
            <a:off x="442299" y="4879606"/>
            <a:ext cx="2269144" cy="1905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700" u="none" cap="none" strike="noStrike">
                <a:solidFill>
                  <a:srgbClr val="697793"/>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56"/>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56"/>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 name="Shape 46"/>
        <p:cNvGrpSpPr/>
        <p:nvPr/>
      </p:nvGrpSpPr>
      <p:grpSpPr>
        <a:xfrm>
          <a:off x="0" y="0"/>
          <a:ext cx="0" cy="0"/>
          <a:chOff x="0" y="0"/>
          <a:chExt cx="0" cy="0"/>
        </a:xfrm>
      </p:grpSpPr>
      <p:sp>
        <p:nvSpPr>
          <p:cNvPr id="47" name="Google Shape;47;g2c1f3bf7d13_1_72"/>
          <p:cNvSpPr/>
          <p:nvPr/>
        </p:nvSpPr>
        <p:spPr>
          <a:xfrm>
            <a:off x="0" y="0"/>
            <a:ext cx="189230" cy="5143500"/>
          </a:xfrm>
          <a:custGeom>
            <a:rect b="b" l="l" r="r" t="t"/>
            <a:pathLst>
              <a:path extrusionOk="0" h="5143500" w="189230">
                <a:moveTo>
                  <a:pt x="0" y="5143500"/>
                </a:moveTo>
                <a:lnTo>
                  <a:pt x="189074" y="5143500"/>
                </a:lnTo>
                <a:lnTo>
                  <a:pt x="189074" y="0"/>
                </a:lnTo>
                <a:lnTo>
                  <a:pt x="0" y="0"/>
                </a:lnTo>
                <a:lnTo>
                  <a:pt x="0" y="5143500"/>
                </a:lnTo>
                <a:close/>
              </a:path>
            </a:pathLst>
          </a:custGeom>
          <a:solidFill>
            <a:srgbClr val="0E1A5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 name="Google Shape;48;g2c1f3bf7d13_1_72"/>
          <p:cNvPicPr preferRelativeResize="0"/>
          <p:nvPr/>
        </p:nvPicPr>
        <p:blipFill rotWithShape="1">
          <a:blip r:embed="rId1">
            <a:alphaModFix/>
          </a:blip>
          <a:srcRect b="0" l="0" r="0" t="0"/>
          <a:stretch/>
        </p:blipFill>
        <p:spPr>
          <a:xfrm>
            <a:off x="7712516" y="4869655"/>
            <a:ext cx="934378" cy="199124"/>
          </a:xfrm>
          <a:prstGeom prst="rect">
            <a:avLst/>
          </a:prstGeom>
          <a:noFill/>
          <a:ln>
            <a:noFill/>
          </a:ln>
        </p:spPr>
      </p:pic>
      <p:sp>
        <p:nvSpPr>
          <p:cNvPr id="49" name="Google Shape;49;g2c1f3bf7d13_1_72"/>
          <p:cNvSpPr txBox="1"/>
          <p:nvPr>
            <p:ph type="title"/>
          </p:nvPr>
        </p:nvSpPr>
        <p:spPr>
          <a:xfrm>
            <a:off x="352813" y="380072"/>
            <a:ext cx="8438400" cy="7476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1" i="0" sz="2600" u="none" cap="none" strike="noStrike">
                <a:solidFill>
                  <a:srgbClr val="0E1A53"/>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0" name="Google Shape;50;g2c1f3bf7d13_1_72"/>
          <p:cNvSpPr txBox="1"/>
          <p:nvPr>
            <p:ph idx="1" type="body"/>
          </p:nvPr>
        </p:nvSpPr>
        <p:spPr>
          <a:xfrm>
            <a:off x="4272303" y="2086027"/>
            <a:ext cx="4566300" cy="27084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1400"/>
              <a:buFont typeface="Arial"/>
              <a:buNone/>
              <a:defRPr b="1" i="0" sz="1500" u="none" cap="none" strike="noStrike">
                <a:solidFill>
                  <a:schemeClr val="dk1"/>
                </a:solidFill>
                <a:latin typeface="Cambria"/>
                <a:ea typeface="Cambria"/>
                <a:cs typeface="Cambria"/>
                <a:sym typeface="Cambria"/>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51" name="Google Shape;51;g2c1f3bf7d13_1_72"/>
          <p:cNvSpPr txBox="1"/>
          <p:nvPr>
            <p:ph idx="11" type="ftr"/>
          </p:nvPr>
        </p:nvSpPr>
        <p:spPr>
          <a:xfrm>
            <a:off x="442299" y="4879606"/>
            <a:ext cx="2269200" cy="1905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700" u="none" cap="none" strike="noStrike">
                <a:solidFill>
                  <a:srgbClr val="697793"/>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2" name="Google Shape;52;g2c1f3bf7d13_1_72"/>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3" name="Google Shape;53;g2c1f3bf7d13_1_72"/>
          <p:cNvSpPr txBox="1"/>
          <p:nvPr>
            <p:ph idx="12" type="sldNum"/>
          </p:nvPr>
        </p:nvSpPr>
        <p:spPr>
          <a:xfrm>
            <a:off x="6583680" y="4783455"/>
            <a:ext cx="2103000" cy="2772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55" r:id="rId2"/>
    <p:sldLayoutId id="2147483656" r:id="rId3"/>
    <p:sldLayoutId id="2147483657" r:id="rId4"/>
    <p:sldLayoutId id="2147483658" r:id="rId5"/>
    <p:sldLayoutId id="2147483659"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54.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hyperlink" Target="https://www.percona.com/blog/mysql-8-new-transaction-data-dictionary-storing-information-about-database-objects/" TargetMode="External"/><Relationship Id="rId4" Type="http://schemas.openxmlformats.org/officeDocument/2006/relationships/hyperlink" Target="https://www.percona.com/blog/the-power-of-utf8mb4-in-mysql-8-0-unleashing-the-full-potential-of-multilingual-data/" TargetMode="External"/><Relationship Id="rId5" Type="http://schemas.openxmlformats.org/officeDocument/2006/relationships/hyperlink" Target="https://www.percona.com/blog/duplicate-redundant-and-invisible-indexes/" TargetMode="External"/><Relationship Id="rId6" Type="http://schemas.openxmlformats.org/officeDocument/2006/relationships/hyperlink" Target="https://www.percona.com/blog/using-mysql-8-persisted-system-variable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hyperlink" Target="https://www.percona.com/blog/auto-increment-counter-persistence-in-mysql-8-comparing-the-evolution-from-mysql-5-7/"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docs.oracle.com/cd/E17952_01/mysql-8.4-en/mysql-nutshell.html" TargetMode="External"/><Relationship Id="rId4" Type="http://schemas.openxmlformats.org/officeDocument/2006/relationships/hyperlink" Target="https://dev.mysql.com/doc/refman/8.4/en/innodb-parameters.html#sysvar_innodb_adaptive_hash_index" TargetMode="External"/><Relationship Id="rId5" Type="http://schemas.openxmlformats.org/officeDocument/2006/relationships/hyperlink" Target="https://dev.mysql.com/doc/refman/8.4/en/innodb-parameters.html#sysvar_innodb_adaptive_hash_index"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37.jpg"/><Relationship Id="rId11" Type="http://schemas.openxmlformats.org/officeDocument/2006/relationships/image" Target="../media/image39.png"/><Relationship Id="rId10" Type="http://schemas.openxmlformats.org/officeDocument/2006/relationships/image" Target="../media/image48.png"/><Relationship Id="rId9" Type="http://schemas.openxmlformats.org/officeDocument/2006/relationships/image" Target="../media/image41.png"/><Relationship Id="rId5" Type="http://schemas.openxmlformats.org/officeDocument/2006/relationships/image" Target="../media/image30.png"/><Relationship Id="rId6" Type="http://schemas.openxmlformats.org/officeDocument/2006/relationships/image" Target="../media/image25.jpg"/><Relationship Id="rId7" Type="http://schemas.openxmlformats.org/officeDocument/2006/relationships/image" Target="../media/image33.png"/><Relationship Id="rId8" Type="http://schemas.openxmlformats.org/officeDocument/2006/relationships/image" Target="../media/image3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png"/><Relationship Id="rId4" Type="http://schemas.openxmlformats.org/officeDocument/2006/relationships/image" Target="../media/image43.jpg"/><Relationship Id="rId5" Type="http://schemas.openxmlformats.org/officeDocument/2006/relationships/image" Target="../media/image44.png"/><Relationship Id="rId6" Type="http://schemas.openxmlformats.org/officeDocument/2006/relationships/image" Target="../media/image48.png"/><Relationship Id="rId7"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hyperlink" Target="https://www.percona.com/blog/the-mysql-query-cache-how-it-works-and-workload-impacts-both-good-and-bad/"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46.jpg"/><Relationship Id="rId4" Type="http://schemas.openxmlformats.org/officeDocument/2006/relationships/image" Target="../media/image51.png"/><Relationship Id="rId5" Type="http://schemas.openxmlformats.org/officeDocument/2006/relationships/image" Target="../media/image38.jpg"/><Relationship Id="rId6"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4.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7.png"/><Relationship Id="rId4" Type="http://schemas.openxmlformats.org/officeDocument/2006/relationships/image" Target="../media/image40.jpg"/><Relationship Id="rId10" Type="http://schemas.openxmlformats.org/officeDocument/2006/relationships/image" Target="../media/image62.png"/><Relationship Id="rId9" Type="http://schemas.openxmlformats.org/officeDocument/2006/relationships/image" Target="../media/image56.png"/><Relationship Id="rId5" Type="http://schemas.openxmlformats.org/officeDocument/2006/relationships/image" Target="../media/image50.png"/><Relationship Id="rId6" Type="http://schemas.openxmlformats.org/officeDocument/2006/relationships/image" Target="../media/image49.jpg"/><Relationship Id="rId7" Type="http://schemas.openxmlformats.org/officeDocument/2006/relationships/image" Target="../media/image64.jpg"/><Relationship Id="rId8" Type="http://schemas.openxmlformats.org/officeDocument/2006/relationships/image" Target="../media/image5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png"/><Relationship Id="rId4" Type="http://schemas.openxmlformats.org/officeDocument/2006/relationships/image" Target="../media/image61.png"/><Relationship Id="rId5" Type="http://schemas.openxmlformats.org/officeDocument/2006/relationships/image" Target="../media/image60.png"/><Relationship Id="rId6" Type="http://schemas.openxmlformats.org/officeDocument/2006/relationships/image" Target="../media/image57.png"/><Relationship Id="rId7" Type="http://schemas.openxmlformats.org/officeDocument/2006/relationships/image" Target="../media/image5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5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s://www.linkedin.com/in/arunjith-a-0b9b4652/" TargetMode="External"/><Relationship Id="rId4" Type="http://schemas.openxmlformats.org/officeDocument/2006/relationships/hyperlink" Target="https://www.facebook.com/arunjith.a" TargetMode="External"/><Relationship Id="rId5"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image" Target="../media/image17.png"/><Relationship Id="rId7"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image" Target="../media/image17.png"/><Relationship Id="rId7"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dev.mysql.com/blog-archive/introducing-mysql-innovation-and-long-term-support-lts-versions/"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
          <p:cNvSpPr txBox="1"/>
          <p:nvPr/>
        </p:nvSpPr>
        <p:spPr>
          <a:xfrm>
            <a:off x="3429010" y="764920"/>
            <a:ext cx="4887000" cy="1155000"/>
          </a:xfrm>
          <a:prstGeom prst="rect">
            <a:avLst/>
          </a:prstGeom>
          <a:noFill/>
          <a:ln>
            <a:noFill/>
          </a:ln>
        </p:spPr>
        <p:txBody>
          <a:bodyPr anchorCtr="0" anchor="t" bIns="0" lIns="0" spcFirstLastPara="1" rIns="0" wrap="square" tIns="15875">
            <a:spAutoFit/>
          </a:bodyPr>
          <a:lstStyle/>
          <a:p>
            <a:pPr indent="0" lvl="0" marL="12700" marR="0" rtl="0" algn="l">
              <a:lnSpc>
                <a:spcPct val="100000"/>
              </a:lnSpc>
              <a:spcBef>
                <a:spcPts val="0"/>
              </a:spcBef>
              <a:spcAft>
                <a:spcPts val="0"/>
              </a:spcAft>
              <a:buClr>
                <a:srgbClr val="000000"/>
              </a:buClr>
              <a:buSzPts val="3700"/>
              <a:buFont typeface="Arial"/>
              <a:buNone/>
            </a:pPr>
            <a:r>
              <a:rPr b="1" i="0" lang="en-US" sz="3700" u="none" cap="none" strike="noStrike">
                <a:solidFill>
                  <a:srgbClr val="FFFFFF"/>
                </a:solidFill>
                <a:latin typeface="Arial"/>
                <a:ea typeface="Arial"/>
                <a:cs typeface="Arial"/>
                <a:sym typeface="Arial"/>
              </a:rPr>
              <a:t>Exploring MySQL 8 Innovations </a:t>
            </a:r>
            <a:endParaRPr b="0" i="0" sz="3700" u="none" cap="none" strike="noStrike">
              <a:solidFill>
                <a:srgbClr val="000000"/>
              </a:solidFill>
              <a:latin typeface="Arial"/>
              <a:ea typeface="Arial"/>
              <a:cs typeface="Arial"/>
              <a:sym typeface="Arial"/>
            </a:endParaRPr>
          </a:p>
        </p:txBody>
      </p:sp>
      <p:sp>
        <p:nvSpPr>
          <p:cNvPr id="92" name="Google Shape;92;p1"/>
          <p:cNvSpPr txBox="1"/>
          <p:nvPr/>
        </p:nvSpPr>
        <p:spPr>
          <a:xfrm>
            <a:off x="3458010" y="2408515"/>
            <a:ext cx="4519800" cy="1262700"/>
          </a:xfrm>
          <a:prstGeom prst="rect">
            <a:avLst/>
          </a:prstGeom>
          <a:noFill/>
          <a:ln>
            <a:noFill/>
          </a:ln>
        </p:spPr>
        <p:txBody>
          <a:bodyPr anchorCtr="0" anchor="t" bIns="0" lIns="0" spcFirstLastPara="1" rIns="0" wrap="square" tIns="313675">
            <a:spAutoFit/>
          </a:bodyPr>
          <a:lstStyle/>
          <a:p>
            <a:pPr indent="0" lvl="0" marL="1270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a:p>
            <a:pPr indent="0" lvl="0" marL="62864" marR="0" rtl="0" algn="l">
              <a:lnSpc>
                <a:spcPct val="100000"/>
              </a:lnSpc>
              <a:spcBef>
                <a:spcPts val="1015"/>
              </a:spcBef>
              <a:spcAft>
                <a:spcPts val="0"/>
              </a:spcAft>
              <a:buClr>
                <a:srgbClr val="000000"/>
              </a:buClr>
              <a:buSzPts val="1600"/>
              <a:buFont typeface="Arial"/>
              <a:buNone/>
            </a:pPr>
            <a:r>
              <a:rPr b="0" i="0" lang="en-US" sz="1600" u="none" cap="none" strike="noStrike">
                <a:solidFill>
                  <a:srgbClr val="FFFFFF"/>
                </a:solidFill>
                <a:latin typeface="Arial"/>
                <a:ea typeface="Arial"/>
                <a:cs typeface="Arial"/>
                <a:sym typeface="Arial"/>
              </a:rPr>
              <a:t>…and how Percona can help.</a:t>
            </a:r>
            <a:endParaRPr b="0" i="0" sz="1600" u="none" cap="none" strike="noStrike">
              <a:solidFill>
                <a:srgbClr val="000000"/>
              </a:solidFill>
              <a:latin typeface="Arial"/>
              <a:ea typeface="Arial"/>
              <a:cs typeface="Arial"/>
              <a:sym typeface="Arial"/>
            </a:endParaRPr>
          </a:p>
        </p:txBody>
      </p:sp>
      <p:cxnSp>
        <p:nvCxnSpPr>
          <p:cNvPr id="93" name="Google Shape;93;p1"/>
          <p:cNvCxnSpPr/>
          <p:nvPr/>
        </p:nvCxnSpPr>
        <p:spPr>
          <a:xfrm>
            <a:off x="3454175" y="1991972"/>
            <a:ext cx="0" cy="1260900"/>
          </a:xfrm>
          <a:prstGeom prst="straightConnector1">
            <a:avLst/>
          </a:prstGeom>
          <a:noFill/>
          <a:ln cap="flat" cmpd="sng" w="28575">
            <a:solidFill>
              <a:schemeClr val="accent6"/>
            </a:solidFill>
            <a:prstDash val="solid"/>
            <a:round/>
            <a:headEnd len="sm" w="sm" type="none"/>
            <a:tailEnd len="sm" w="sm" type="none"/>
          </a:ln>
        </p:spPr>
      </p:cxnSp>
      <p:pic>
        <p:nvPicPr>
          <p:cNvPr id="94" name="Google Shape;94;p1"/>
          <p:cNvPicPr preferRelativeResize="0"/>
          <p:nvPr/>
        </p:nvPicPr>
        <p:blipFill rotWithShape="1">
          <a:blip r:embed="rId3">
            <a:alphaModFix/>
          </a:blip>
          <a:srcRect b="0" l="0" r="0" t="0"/>
          <a:stretch/>
        </p:blipFill>
        <p:spPr>
          <a:xfrm>
            <a:off x="3569650" y="1722015"/>
            <a:ext cx="3139849" cy="175841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12"/>
          <p:cNvSpPr txBox="1"/>
          <p:nvPr>
            <p:ph type="title"/>
          </p:nvPr>
        </p:nvSpPr>
        <p:spPr>
          <a:xfrm>
            <a:off x="899685" y="1005332"/>
            <a:ext cx="7344900" cy="1161300"/>
          </a:xfrm>
          <a:prstGeom prst="rect">
            <a:avLst/>
          </a:prstGeom>
          <a:noFill/>
          <a:ln>
            <a:noFill/>
          </a:ln>
        </p:spPr>
        <p:txBody>
          <a:bodyPr anchorCtr="0" anchor="t" bIns="0" lIns="0" spcFirstLastPara="1" rIns="0" wrap="square" tIns="69200">
            <a:spAutoFit/>
          </a:bodyPr>
          <a:lstStyle/>
          <a:p>
            <a:pPr indent="-1525905" lvl="0" marL="1537970" marR="5080" rtl="0" algn="l">
              <a:lnSpc>
                <a:spcPct val="108529"/>
              </a:lnSpc>
              <a:spcBef>
                <a:spcPts val="0"/>
              </a:spcBef>
              <a:spcAft>
                <a:spcPts val="0"/>
              </a:spcAft>
              <a:buSzPts val="1400"/>
              <a:buNone/>
            </a:pPr>
            <a:r>
              <a:rPr b="0" lang="en-US" sz="3400">
                <a:solidFill>
                  <a:srgbClr val="FFFFFF"/>
                </a:solidFill>
              </a:rPr>
              <a:t>Why are the instances still running on MySQL version 5.7?</a:t>
            </a:r>
            <a:endParaRPr sz="3400">
              <a:latin typeface="Arial"/>
              <a:ea typeface="Arial"/>
              <a:cs typeface="Arial"/>
              <a:sym typeface="Arial"/>
            </a:endParaRPr>
          </a:p>
        </p:txBody>
      </p:sp>
      <p:grpSp>
        <p:nvGrpSpPr>
          <p:cNvPr id="267" name="Google Shape;267;p12"/>
          <p:cNvGrpSpPr/>
          <p:nvPr/>
        </p:nvGrpSpPr>
        <p:grpSpPr>
          <a:xfrm>
            <a:off x="4065892" y="2266690"/>
            <a:ext cx="1012825" cy="1450340"/>
            <a:chOff x="4065892" y="2266690"/>
            <a:chExt cx="1012825" cy="1450340"/>
          </a:xfrm>
        </p:grpSpPr>
        <p:sp>
          <p:nvSpPr>
            <p:cNvPr id="268" name="Google Shape;268;p12"/>
            <p:cNvSpPr/>
            <p:nvPr/>
          </p:nvSpPr>
          <p:spPr>
            <a:xfrm>
              <a:off x="4065892" y="2266690"/>
              <a:ext cx="1012825" cy="1450340"/>
            </a:xfrm>
            <a:custGeom>
              <a:rect b="b" l="l" r="r" t="t"/>
              <a:pathLst>
                <a:path extrusionOk="0" h="1450339" w="1012825">
                  <a:moveTo>
                    <a:pt x="959681" y="1292131"/>
                  </a:moveTo>
                  <a:lnTo>
                    <a:pt x="70462" y="1292131"/>
                  </a:lnTo>
                  <a:lnTo>
                    <a:pt x="17928" y="1449960"/>
                  </a:lnTo>
                  <a:lnTo>
                    <a:pt x="1012215" y="1449960"/>
                  </a:lnTo>
                  <a:lnTo>
                    <a:pt x="959681" y="1292131"/>
                  </a:lnTo>
                  <a:close/>
                </a:path>
                <a:path extrusionOk="0" h="1450339" w="1012825">
                  <a:moveTo>
                    <a:pt x="410400" y="0"/>
                  </a:moveTo>
                  <a:lnTo>
                    <a:pt x="255408" y="52194"/>
                  </a:lnTo>
                  <a:lnTo>
                    <a:pt x="311232" y="217965"/>
                  </a:lnTo>
                  <a:lnTo>
                    <a:pt x="271406" y="231354"/>
                  </a:lnTo>
                  <a:lnTo>
                    <a:pt x="286043" y="274697"/>
                  </a:lnTo>
                  <a:lnTo>
                    <a:pt x="288383" y="291093"/>
                  </a:lnTo>
                  <a:lnTo>
                    <a:pt x="284860" y="306757"/>
                  </a:lnTo>
                  <a:lnTo>
                    <a:pt x="276143" y="320318"/>
                  </a:lnTo>
                  <a:lnTo>
                    <a:pt x="262897" y="330408"/>
                  </a:lnTo>
                  <a:lnTo>
                    <a:pt x="221618" y="354380"/>
                  </a:lnTo>
                  <a:lnTo>
                    <a:pt x="183032" y="382169"/>
                  </a:lnTo>
                  <a:lnTo>
                    <a:pt x="147401" y="413514"/>
                  </a:lnTo>
                  <a:lnTo>
                    <a:pt x="114984" y="448156"/>
                  </a:lnTo>
                  <a:lnTo>
                    <a:pt x="86043" y="485835"/>
                  </a:lnTo>
                  <a:lnTo>
                    <a:pt x="60839" y="526290"/>
                  </a:lnTo>
                  <a:lnTo>
                    <a:pt x="39632" y="569262"/>
                  </a:lnTo>
                  <a:lnTo>
                    <a:pt x="22684" y="614491"/>
                  </a:lnTo>
                  <a:lnTo>
                    <a:pt x="10256" y="661716"/>
                  </a:lnTo>
                  <a:lnTo>
                    <a:pt x="2607" y="710679"/>
                  </a:lnTo>
                  <a:lnTo>
                    <a:pt x="0" y="761118"/>
                  </a:lnTo>
                  <a:lnTo>
                    <a:pt x="2676" y="812242"/>
                  </a:lnTo>
                  <a:lnTo>
                    <a:pt x="10524" y="861845"/>
                  </a:lnTo>
                  <a:lnTo>
                    <a:pt x="23273" y="909655"/>
                  </a:lnTo>
                  <a:lnTo>
                    <a:pt x="40654" y="955402"/>
                  </a:lnTo>
                  <a:lnTo>
                    <a:pt x="62395" y="998816"/>
                  </a:lnTo>
                  <a:lnTo>
                    <a:pt x="88226" y="1039625"/>
                  </a:lnTo>
                  <a:lnTo>
                    <a:pt x="117877" y="1077559"/>
                  </a:lnTo>
                  <a:lnTo>
                    <a:pt x="151078" y="1112348"/>
                  </a:lnTo>
                  <a:lnTo>
                    <a:pt x="187557" y="1143720"/>
                  </a:lnTo>
                  <a:lnTo>
                    <a:pt x="205018" y="1162130"/>
                  </a:lnTo>
                  <a:lnTo>
                    <a:pt x="215937" y="1184355"/>
                  </a:lnTo>
                  <a:lnTo>
                    <a:pt x="219672" y="1208757"/>
                  </a:lnTo>
                  <a:lnTo>
                    <a:pt x="215582" y="1233697"/>
                  </a:lnTo>
                  <a:lnTo>
                    <a:pt x="196066" y="1292131"/>
                  </a:lnTo>
                  <a:lnTo>
                    <a:pt x="543493" y="1292131"/>
                  </a:lnTo>
                  <a:lnTo>
                    <a:pt x="494931" y="1146329"/>
                  </a:lnTo>
                  <a:lnTo>
                    <a:pt x="515736" y="1139295"/>
                  </a:lnTo>
                  <a:lnTo>
                    <a:pt x="364448" y="1139295"/>
                  </a:lnTo>
                  <a:lnTo>
                    <a:pt x="348292" y="1136046"/>
                  </a:lnTo>
                  <a:lnTo>
                    <a:pt x="335091" y="1127181"/>
                  </a:lnTo>
                  <a:lnTo>
                    <a:pt x="326186" y="1114018"/>
                  </a:lnTo>
                  <a:lnTo>
                    <a:pt x="322920" y="1097880"/>
                  </a:lnTo>
                  <a:lnTo>
                    <a:pt x="326186" y="1081724"/>
                  </a:lnTo>
                  <a:lnTo>
                    <a:pt x="335089" y="1068523"/>
                  </a:lnTo>
                  <a:lnTo>
                    <a:pt x="348290" y="1059619"/>
                  </a:lnTo>
                  <a:lnTo>
                    <a:pt x="364448" y="1056352"/>
                  </a:lnTo>
                  <a:lnTo>
                    <a:pt x="464939" y="1056352"/>
                  </a:lnTo>
                  <a:lnTo>
                    <a:pt x="443324" y="991506"/>
                  </a:lnTo>
                  <a:lnTo>
                    <a:pt x="275969" y="991506"/>
                  </a:lnTo>
                  <a:lnTo>
                    <a:pt x="256615" y="990805"/>
                  </a:lnTo>
                  <a:lnTo>
                    <a:pt x="210765" y="942757"/>
                  </a:lnTo>
                  <a:lnTo>
                    <a:pt x="187533" y="901855"/>
                  </a:lnTo>
                  <a:lnTo>
                    <a:pt x="170261" y="857592"/>
                  </a:lnTo>
                  <a:lnTo>
                    <a:pt x="159497" y="810502"/>
                  </a:lnTo>
                  <a:lnTo>
                    <a:pt x="155787" y="761118"/>
                  </a:lnTo>
                  <a:lnTo>
                    <a:pt x="160011" y="708426"/>
                  </a:lnTo>
                  <a:lnTo>
                    <a:pt x="172243" y="658382"/>
                  </a:lnTo>
                  <a:lnTo>
                    <a:pt x="191819" y="611646"/>
                  </a:lnTo>
                  <a:lnTo>
                    <a:pt x="218075" y="568877"/>
                  </a:lnTo>
                  <a:lnTo>
                    <a:pt x="250347" y="530736"/>
                  </a:lnTo>
                  <a:lnTo>
                    <a:pt x="287972" y="497881"/>
                  </a:lnTo>
                  <a:lnTo>
                    <a:pt x="311321" y="488003"/>
                  </a:lnTo>
                  <a:lnTo>
                    <a:pt x="618347" y="488003"/>
                  </a:lnTo>
                  <a:lnTo>
                    <a:pt x="511620" y="165771"/>
                  </a:lnTo>
                  <a:lnTo>
                    <a:pt x="466224" y="165771"/>
                  </a:lnTo>
                  <a:lnTo>
                    <a:pt x="410400" y="0"/>
                  </a:lnTo>
                  <a:close/>
                </a:path>
                <a:path extrusionOk="0" h="1450339" w="1012825">
                  <a:moveTo>
                    <a:pt x="727249" y="1130331"/>
                  </a:moveTo>
                  <a:lnTo>
                    <a:pt x="542246" y="1130331"/>
                  </a:lnTo>
                  <a:lnTo>
                    <a:pt x="551323" y="1156995"/>
                  </a:lnTo>
                  <a:lnTo>
                    <a:pt x="566928" y="1164733"/>
                  </a:lnTo>
                  <a:lnTo>
                    <a:pt x="601982" y="1163539"/>
                  </a:lnTo>
                  <a:lnTo>
                    <a:pt x="651391" y="1154052"/>
                  </a:lnTo>
                  <a:lnTo>
                    <a:pt x="710059" y="1136912"/>
                  </a:lnTo>
                  <a:lnTo>
                    <a:pt x="727249" y="1130331"/>
                  </a:lnTo>
                  <a:close/>
                </a:path>
                <a:path extrusionOk="0" h="1450339" w="1012825">
                  <a:moveTo>
                    <a:pt x="464939" y="1056352"/>
                  </a:moveTo>
                  <a:lnTo>
                    <a:pt x="364448" y="1056352"/>
                  </a:lnTo>
                  <a:lnTo>
                    <a:pt x="380587" y="1059619"/>
                  </a:lnTo>
                  <a:lnTo>
                    <a:pt x="393748" y="1068523"/>
                  </a:lnTo>
                  <a:lnTo>
                    <a:pt x="402613" y="1081724"/>
                  </a:lnTo>
                  <a:lnTo>
                    <a:pt x="405862" y="1097880"/>
                  </a:lnTo>
                  <a:lnTo>
                    <a:pt x="402614" y="1114018"/>
                  </a:lnTo>
                  <a:lnTo>
                    <a:pt x="393748" y="1127181"/>
                  </a:lnTo>
                  <a:lnTo>
                    <a:pt x="380586" y="1136046"/>
                  </a:lnTo>
                  <a:lnTo>
                    <a:pt x="364448" y="1139295"/>
                  </a:lnTo>
                  <a:lnTo>
                    <a:pt x="515736" y="1139295"/>
                  </a:lnTo>
                  <a:lnTo>
                    <a:pt x="542246" y="1130331"/>
                  </a:lnTo>
                  <a:lnTo>
                    <a:pt x="727249" y="1130331"/>
                  </a:lnTo>
                  <a:lnTo>
                    <a:pt x="767160" y="1115051"/>
                  </a:lnTo>
                  <a:lnTo>
                    <a:pt x="812278" y="1092691"/>
                  </a:lnTo>
                  <a:lnTo>
                    <a:pt x="840951" y="1072415"/>
                  </a:lnTo>
                  <a:lnTo>
                    <a:pt x="844481" y="1065316"/>
                  </a:lnTo>
                  <a:lnTo>
                    <a:pt x="467927" y="1065316"/>
                  </a:lnTo>
                  <a:lnTo>
                    <a:pt x="464939" y="1056352"/>
                  </a:lnTo>
                  <a:close/>
                </a:path>
                <a:path extrusionOk="0" h="1450339" w="1012825">
                  <a:moveTo>
                    <a:pt x="812518" y="949242"/>
                  </a:moveTo>
                  <a:lnTo>
                    <a:pt x="467927" y="1065316"/>
                  </a:lnTo>
                  <a:lnTo>
                    <a:pt x="844481" y="1065316"/>
                  </a:lnTo>
                  <a:lnTo>
                    <a:pt x="848713" y="1056806"/>
                  </a:lnTo>
                  <a:lnTo>
                    <a:pt x="812518" y="949242"/>
                  </a:lnTo>
                  <a:close/>
                </a:path>
                <a:path extrusionOk="0" h="1450339" w="1012825">
                  <a:moveTo>
                    <a:pt x="368708" y="871454"/>
                  </a:moveTo>
                  <a:lnTo>
                    <a:pt x="342891" y="879691"/>
                  </a:lnTo>
                  <a:lnTo>
                    <a:pt x="325528" y="903290"/>
                  </a:lnTo>
                  <a:lnTo>
                    <a:pt x="304765" y="965695"/>
                  </a:lnTo>
                  <a:lnTo>
                    <a:pt x="293383" y="982820"/>
                  </a:lnTo>
                  <a:lnTo>
                    <a:pt x="275969" y="991506"/>
                  </a:lnTo>
                  <a:lnTo>
                    <a:pt x="443324" y="991506"/>
                  </a:lnTo>
                  <a:lnTo>
                    <a:pt x="440128" y="981920"/>
                  </a:lnTo>
                  <a:lnTo>
                    <a:pt x="680339" y="901020"/>
                  </a:lnTo>
                  <a:lnTo>
                    <a:pt x="413123" y="901020"/>
                  </a:lnTo>
                  <a:lnTo>
                    <a:pt x="394834" y="878568"/>
                  </a:lnTo>
                  <a:lnTo>
                    <a:pt x="368708" y="871454"/>
                  </a:lnTo>
                  <a:close/>
                </a:path>
                <a:path extrusionOk="0" h="1450339" w="1012825">
                  <a:moveTo>
                    <a:pt x="850869" y="753516"/>
                  </a:moveTo>
                  <a:lnTo>
                    <a:pt x="413123" y="901020"/>
                  </a:lnTo>
                  <a:lnTo>
                    <a:pt x="680339" y="901020"/>
                  </a:lnTo>
                  <a:lnTo>
                    <a:pt x="878100" y="834416"/>
                  </a:lnTo>
                  <a:lnTo>
                    <a:pt x="850869" y="753516"/>
                  </a:lnTo>
                  <a:close/>
                </a:path>
                <a:path extrusionOk="0" h="1450339" w="1012825">
                  <a:moveTo>
                    <a:pt x="611615" y="641073"/>
                  </a:moveTo>
                  <a:lnTo>
                    <a:pt x="470877" y="641073"/>
                  </a:lnTo>
                  <a:lnTo>
                    <a:pt x="522730" y="795044"/>
                  </a:lnTo>
                  <a:lnTo>
                    <a:pt x="649130" y="752382"/>
                  </a:lnTo>
                  <a:lnTo>
                    <a:pt x="611615" y="641073"/>
                  </a:lnTo>
                  <a:close/>
                </a:path>
                <a:path extrusionOk="0" h="1450339" w="1012825">
                  <a:moveTo>
                    <a:pt x="618347" y="488003"/>
                  </a:moveTo>
                  <a:lnTo>
                    <a:pt x="311321" y="488003"/>
                  </a:lnTo>
                  <a:lnTo>
                    <a:pt x="335436" y="489869"/>
                  </a:lnTo>
                  <a:lnTo>
                    <a:pt x="356299" y="502180"/>
                  </a:lnTo>
                  <a:lnTo>
                    <a:pt x="369893" y="523637"/>
                  </a:lnTo>
                  <a:lnTo>
                    <a:pt x="384190" y="570499"/>
                  </a:lnTo>
                  <a:lnTo>
                    <a:pt x="360048" y="585413"/>
                  </a:lnTo>
                  <a:lnTo>
                    <a:pt x="343791" y="607551"/>
                  </a:lnTo>
                  <a:lnTo>
                    <a:pt x="336813" y="634139"/>
                  </a:lnTo>
                  <a:lnTo>
                    <a:pt x="340507" y="662405"/>
                  </a:lnTo>
                  <a:lnTo>
                    <a:pt x="347314" y="682715"/>
                  </a:lnTo>
                  <a:lnTo>
                    <a:pt x="470877" y="641073"/>
                  </a:lnTo>
                  <a:lnTo>
                    <a:pt x="611615" y="641073"/>
                  </a:lnTo>
                  <a:lnTo>
                    <a:pt x="597275" y="598524"/>
                  </a:lnTo>
                  <a:lnTo>
                    <a:pt x="717094" y="558130"/>
                  </a:lnTo>
                  <a:lnTo>
                    <a:pt x="710286" y="537820"/>
                  </a:lnTo>
                  <a:lnTo>
                    <a:pt x="696044" y="513013"/>
                  </a:lnTo>
                  <a:lnTo>
                    <a:pt x="674256" y="496052"/>
                  </a:lnTo>
                  <a:lnTo>
                    <a:pt x="657594" y="491187"/>
                  </a:lnTo>
                  <a:lnTo>
                    <a:pt x="619401" y="491187"/>
                  </a:lnTo>
                  <a:lnTo>
                    <a:pt x="618347" y="488003"/>
                  </a:lnTo>
                  <a:close/>
                </a:path>
                <a:path extrusionOk="0" h="1450339" w="1012825">
                  <a:moveTo>
                    <a:pt x="647762" y="488317"/>
                  </a:moveTo>
                  <a:lnTo>
                    <a:pt x="619401" y="491187"/>
                  </a:lnTo>
                  <a:lnTo>
                    <a:pt x="657594" y="491187"/>
                  </a:lnTo>
                  <a:lnTo>
                    <a:pt x="647762" y="488317"/>
                  </a:lnTo>
                  <a:close/>
                </a:path>
                <a:path extrusionOk="0" h="1450339" w="1012825">
                  <a:moveTo>
                    <a:pt x="507072" y="152043"/>
                  </a:moveTo>
                  <a:lnTo>
                    <a:pt x="466224" y="165771"/>
                  </a:lnTo>
                  <a:lnTo>
                    <a:pt x="511620" y="165771"/>
                  </a:lnTo>
                  <a:lnTo>
                    <a:pt x="507072" y="152043"/>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12"/>
            <p:cNvSpPr/>
            <p:nvPr/>
          </p:nvSpPr>
          <p:spPr>
            <a:xfrm>
              <a:off x="4065892" y="2266690"/>
              <a:ext cx="1012825" cy="1450340"/>
            </a:xfrm>
            <a:custGeom>
              <a:rect b="b" l="l" r="r" t="t"/>
              <a:pathLst>
                <a:path extrusionOk="0" h="1450339" w="1012825">
                  <a:moveTo>
                    <a:pt x="410400" y="0"/>
                  </a:moveTo>
                  <a:lnTo>
                    <a:pt x="255408" y="52193"/>
                  </a:lnTo>
                  <a:lnTo>
                    <a:pt x="311232" y="217964"/>
                  </a:lnTo>
                  <a:lnTo>
                    <a:pt x="271406" y="231353"/>
                  </a:lnTo>
                  <a:lnTo>
                    <a:pt x="286043" y="274696"/>
                  </a:lnTo>
                  <a:lnTo>
                    <a:pt x="288382" y="291093"/>
                  </a:lnTo>
                  <a:lnTo>
                    <a:pt x="284860" y="306756"/>
                  </a:lnTo>
                  <a:lnTo>
                    <a:pt x="276142" y="320318"/>
                  </a:lnTo>
                  <a:lnTo>
                    <a:pt x="262896" y="330407"/>
                  </a:lnTo>
                  <a:lnTo>
                    <a:pt x="221617" y="354380"/>
                  </a:lnTo>
                  <a:lnTo>
                    <a:pt x="183032" y="382168"/>
                  </a:lnTo>
                  <a:lnTo>
                    <a:pt x="147400" y="413514"/>
                  </a:lnTo>
                  <a:lnTo>
                    <a:pt x="114984" y="448156"/>
                  </a:lnTo>
                  <a:lnTo>
                    <a:pt x="86043" y="485834"/>
                  </a:lnTo>
                  <a:lnTo>
                    <a:pt x="60839" y="526290"/>
                  </a:lnTo>
                  <a:lnTo>
                    <a:pt x="39632" y="569262"/>
                  </a:lnTo>
                  <a:lnTo>
                    <a:pt x="22684" y="614490"/>
                  </a:lnTo>
                  <a:lnTo>
                    <a:pt x="10256" y="661716"/>
                  </a:lnTo>
                  <a:lnTo>
                    <a:pt x="2607" y="710678"/>
                  </a:lnTo>
                  <a:lnTo>
                    <a:pt x="0" y="761118"/>
                  </a:lnTo>
                  <a:lnTo>
                    <a:pt x="2676" y="812241"/>
                  </a:lnTo>
                  <a:lnTo>
                    <a:pt x="10524" y="861844"/>
                  </a:lnTo>
                  <a:lnTo>
                    <a:pt x="23273" y="909654"/>
                  </a:lnTo>
                  <a:lnTo>
                    <a:pt x="40653" y="955401"/>
                  </a:lnTo>
                  <a:lnTo>
                    <a:pt x="62395" y="998815"/>
                  </a:lnTo>
                  <a:lnTo>
                    <a:pt x="88226" y="1039625"/>
                  </a:lnTo>
                  <a:lnTo>
                    <a:pt x="117877" y="1077559"/>
                  </a:lnTo>
                  <a:lnTo>
                    <a:pt x="151077" y="1112347"/>
                  </a:lnTo>
                  <a:lnTo>
                    <a:pt x="187556" y="1143719"/>
                  </a:lnTo>
                  <a:lnTo>
                    <a:pt x="205017" y="1162130"/>
                  </a:lnTo>
                  <a:lnTo>
                    <a:pt x="215936" y="1184355"/>
                  </a:lnTo>
                  <a:lnTo>
                    <a:pt x="219671" y="1208756"/>
                  </a:lnTo>
                  <a:lnTo>
                    <a:pt x="215582" y="1233696"/>
                  </a:lnTo>
                  <a:lnTo>
                    <a:pt x="196066" y="1292131"/>
                  </a:lnTo>
                  <a:lnTo>
                    <a:pt x="70461" y="1292131"/>
                  </a:lnTo>
                  <a:lnTo>
                    <a:pt x="17927" y="1449960"/>
                  </a:lnTo>
                  <a:lnTo>
                    <a:pt x="1012214" y="1449960"/>
                  </a:lnTo>
                  <a:lnTo>
                    <a:pt x="959680" y="1292131"/>
                  </a:lnTo>
                  <a:lnTo>
                    <a:pt x="543493" y="1292131"/>
                  </a:lnTo>
                  <a:lnTo>
                    <a:pt x="494931" y="1146329"/>
                  </a:lnTo>
                  <a:lnTo>
                    <a:pt x="542245" y="1130330"/>
                  </a:lnTo>
                  <a:lnTo>
                    <a:pt x="551322" y="1156995"/>
                  </a:lnTo>
                  <a:lnTo>
                    <a:pt x="566928" y="1164733"/>
                  </a:lnTo>
                  <a:lnTo>
                    <a:pt x="651390" y="1154051"/>
                  </a:lnTo>
                  <a:lnTo>
                    <a:pt x="710059" y="1136911"/>
                  </a:lnTo>
                  <a:lnTo>
                    <a:pt x="767159" y="1115051"/>
                  </a:lnTo>
                  <a:lnTo>
                    <a:pt x="812278" y="1092691"/>
                  </a:lnTo>
                  <a:lnTo>
                    <a:pt x="848712" y="1056806"/>
                  </a:lnTo>
                  <a:lnTo>
                    <a:pt x="812517" y="949241"/>
                  </a:lnTo>
                  <a:lnTo>
                    <a:pt x="467926" y="1065315"/>
                  </a:lnTo>
                  <a:lnTo>
                    <a:pt x="440127" y="981919"/>
                  </a:lnTo>
                  <a:lnTo>
                    <a:pt x="878099" y="834416"/>
                  </a:lnTo>
                  <a:lnTo>
                    <a:pt x="850868" y="753516"/>
                  </a:lnTo>
                  <a:lnTo>
                    <a:pt x="413123" y="901019"/>
                  </a:lnTo>
                  <a:lnTo>
                    <a:pt x="394834" y="878567"/>
                  </a:lnTo>
                  <a:lnTo>
                    <a:pt x="368707" y="871453"/>
                  </a:lnTo>
                  <a:lnTo>
                    <a:pt x="342890" y="879690"/>
                  </a:lnTo>
                  <a:lnTo>
                    <a:pt x="325528" y="903288"/>
                  </a:lnTo>
                  <a:lnTo>
                    <a:pt x="304764" y="965694"/>
                  </a:lnTo>
                  <a:lnTo>
                    <a:pt x="293382" y="982819"/>
                  </a:lnTo>
                  <a:lnTo>
                    <a:pt x="275969" y="991506"/>
                  </a:lnTo>
                  <a:lnTo>
                    <a:pt x="256614" y="990804"/>
                  </a:lnTo>
                  <a:lnTo>
                    <a:pt x="239409" y="979763"/>
                  </a:lnTo>
                  <a:lnTo>
                    <a:pt x="210765" y="942756"/>
                  </a:lnTo>
                  <a:lnTo>
                    <a:pt x="187533" y="901854"/>
                  </a:lnTo>
                  <a:lnTo>
                    <a:pt x="170261" y="857591"/>
                  </a:lnTo>
                  <a:lnTo>
                    <a:pt x="159496" y="810501"/>
                  </a:lnTo>
                  <a:lnTo>
                    <a:pt x="155786" y="761118"/>
                  </a:lnTo>
                  <a:lnTo>
                    <a:pt x="160011" y="708425"/>
                  </a:lnTo>
                  <a:lnTo>
                    <a:pt x="172243" y="658381"/>
                  </a:lnTo>
                  <a:lnTo>
                    <a:pt x="191818" y="611645"/>
                  </a:lnTo>
                  <a:lnTo>
                    <a:pt x="218074" y="568876"/>
                  </a:lnTo>
                  <a:lnTo>
                    <a:pt x="250346" y="530735"/>
                  </a:lnTo>
                  <a:lnTo>
                    <a:pt x="287972" y="497881"/>
                  </a:lnTo>
                  <a:lnTo>
                    <a:pt x="311321" y="488002"/>
                  </a:lnTo>
                  <a:lnTo>
                    <a:pt x="335435" y="489868"/>
                  </a:lnTo>
                  <a:lnTo>
                    <a:pt x="356298" y="502180"/>
                  </a:lnTo>
                  <a:lnTo>
                    <a:pt x="369893" y="523637"/>
                  </a:lnTo>
                  <a:lnTo>
                    <a:pt x="384189" y="570498"/>
                  </a:lnTo>
                  <a:lnTo>
                    <a:pt x="360047" y="585412"/>
                  </a:lnTo>
                  <a:lnTo>
                    <a:pt x="343791" y="607550"/>
                  </a:lnTo>
                  <a:lnTo>
                    <a:pt x="336813" y="634139"/>
                  </a:lnTo>
                  <a:lnTo>
                    <a:pt x="340506" y="662404"/>
                  </a:lnTo>
                  <a:lnTo>
                    <a:pt x="347314" y="682714"/>
                  </a:lnTo>
                  <a:lnTo>
                    <a:pt x="470876" y="641073"/>
                  </a:lnTo>
                  <a:lnTo>
                    <a:pt x="522729" y="795044"/>
                  </a:lnTo>
                  <a:lnTo>
                    <a:pt x="649129" y="752381"/>
                  </a:lnTo>
                  <a:lnTo>
                    <a:pt x="597275" y="598523"/>
                  </a:lnTo>
                  <a:lnTo>
                    <a:pt x="717094" y="558130"/>
                  </a:lnTo>
                  <a:lnTo>
                    <a:pt x="710286" y="537820"/>
                  </a:lnTo>
                  <a:lnTo>
                    <a:pt x="696044" y="513012"/>
                  </a:lnTo>
                  <a:lnTo>
                    <a:pt x="674256" y="496051"/>
                  </a:lnTo>
                  <a:lnTo>
                    <a:pt x="647762" y="488316"/>
                  </a:lnTo>
                  <a:lnTo>
                    <a:pt x="619401" y="491186"/>
                  </a:lnTo>
                  <a:lnTo>
                    <a:pt x="507071" y="152042"/>
                  </a:lnTo>
                  <a:lnTo>
                    <a:pt x="466224" y="165771"/>
                  </a:lnTo>
                  <a:lnTo>
                    <a:pt x="410400" y="0"/>
                  </a:lnTo>
                  <a:close/>
                </a:path>
              </a:pathLst>
            </a:custGeom>
            <a:noFill/>
            <a:ln cap="flat" cmpd="sng" w="25375">
              <a:solidFill>
                <a:srgbClr val="30D1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0" name="Google Shape;270;p12"/>
            <p:cNvPicPr preferRelativeResize="0"/>
            <p:nvPr/>
          </p:nvPicPr>
          <p:blipFill rotWithShape="1">
            <a:blip r:embed="rId3">
              <a:alphaModFix/>
            </a:blip>
            <a:srcRect b="0" l="0" r="0" t="0"/>
            <a:stretch/>
          </p:blipFill>
          <p:spPr>
            <a:xfrm>
              <a:off x="4376111" y="3310343"/>
              <a:ext cx="108342" cy="108342"/>
            </a:xfrm>
            <a:prstGeom prst="rect">
              <a:avLst/>
            </a:prstGeom>
            <a:noFill/>
            <a:ln>
              <a:noFill/>
            </a:ln>
          </p:spPr>
        </p:pic>
      </p:grpSp>
      <p:sp>
        <p:nvSpPr>
          <p:cNvPr id="271" name="Google Shape;271;p12"/>
          <p:cNvSpPr txBox="1"/>
          <p:nvPr>
            <p:ph idx="11" type="ftr"/>
          </p:nvPr>
        </p:nvSpPr>
        <p:spPr>
          <a:xfrm>
            <a:off x="442299" y="4879606"/>
            <a:ext cx="2269144" cy="190500"/>
          </a:xfrm>
          <a:prstGeom prst="rect">
            <a:avLst/>
          </a:prstGeom>
          <a:noFill/>
          <a:ln>
            <a:noFill/>
          </a:ln>
        </p:spPr>
        <p:txBody>
          <a:bodyPr anchorCtr="0" anchor="t" bIns="0" lIns="0" spcFirstLastPara="1" rIns="0" wrap="square" tIns="76200">
            <a:spAutoFit/>
          </a:bodyPr>
          <a:lstStyle/>
          <a:p>
            <a:pPr indent="0" lvl="0" marL="197485" rtl="0" algn="l">
              <a:lnSpc>
                <a:spcPct val="111428"/>
              </a:lnSpc>
              <a:spcBef>
                <a:spcPts val="0"/>
              </a:spcBef>
              <a:spcAft>
                <a:spcPts val="0"/>
              </a:spcAft>
              <a:buSzPts val="1400"/>
              <a:buNone/>
            </a:pPr>
            <a:r>
              <a:rPr lang="en-US"/>
              <a:t>© Copyright 2023 Percona® LLC. All rights reserved</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75" name="Shape 275"/>
        <p:cNvGrpSpPr/>
        <p:nvPr/>
      </p:nvGrpSpPr>
      <p:grpSpPr>
        <a:xfrm>
          <a:off x="0" y="0"/>
          <a:ext cx="0" cy="0"/>
          <a:chOff x="0" y="0"/>
          <a:chExt cx="0" cy="0"/>
        </a:xfrm>
      </p:grpSpPr>
      <p:pic>
        <p:nvPicPr>
          <p:cNvPr id="276" name="Google Shape;276;p13"/>
          <p:cNvPicPr preferRelativeResize="0"/>
          <p:nvPr/>
        </p:nvPicPr>
        <p:blipFill rotWithShape="1">
          <a:blip r:embed="rId3">
            <a:alphaModFix/>
          </a:blip>
          <a:srcRect b="0" l="0" r="0" t="0"/>
          <a:stretch/>
        </p:blipFill>
        <p:spPr>
          <a:xfrm>
            <a:off x="7712516" y="4869655"/>
            <a:ext cx="934377" cy="199124"/>
          </a:xfrm>
          <a:prstGeom prst="rect">
            <a:avLst/>
          </a:prstGeom>
          <a:noFill/>
          <a:ln>
            <a:noFill/>
          </a:ln>
        </p:spPr>
      </p:pic>
      <p:sp>
        <p:nvSpPr>
          <p:cNvPr id="277" name="Google Shape;277;p13"/>
          <p:cNvSpPr txBox="1"/>
          <p:nvPr>
            <p:ph type="title"/>
          </p:nvPr>
        </p:nvSpPr>
        <p:spPr>
          <a:xfrm>
            <a:off x="352813" y="380072"/>
            <a:ext cx="8438372" cy="747699"/>
          </a:xfrm>
          <a:prstGeom prst="rect">
            <a:avLst/>
          </a:prstGeom>
          <a:noFill/>
          <a:ln>
            <a:noFill/>
          </a:ln>
        </p:spPr>
        <p:txBody>
          <a:bodyPr anchorCtr="0" anchor="t" bIns="0" lIns="0" spcFirstLastPara="1" rIns="0" wrap="square" tIns="121575">
            <a:spAutoFit/>
          </a:bodyPr>
          <a:lstStyle/>
          <a:p>
            <a:pPr indent="0" lvl="0" marL="468630" rtl="0" algn="l">
              <a:lnSpc>
                <a:spcPct val="100000"/>
              </a:lnSpc>
              <a:spcBef>
                <a:spcPts val="0"/>
              </a:spcBef>
              <a:spcAft>
                <a:spcPts val="0"/>
              </a:spcAft>
              <a:buSzPts val="1400"/>
              <a:buNone/>
            </a:pPr>
            <a:r>
              <a:rPr lang="en-US" sz="2450"/>
              <a:t>What prevents you from upgrading to MySQL 8.0?</a:t>
            </a:r>
            <a:endParaRPr sz="2450"/>
          </a:p>
          <a:p>
            <a:pPr indent="0" lvl="0" marL="519430" rtl="0" algn="l">
              <a:lnSpc>
                <a:spcPct val="100000"/>
              </a:lnSpc>
              <a:spcBef>
                <a:spcPts val="204"/>
              </a:spcBef>
              <a:spcAft>
                <a:spcPts val="0"/>
              </a:spcAft>
              <a:buSzPts val="1400"/>
              <a:buNone/>
            </a:pPr>
            <a:r>
              <a:rPr lang="en-US" sz="1400"/>
              <a:t>answers from Percona customers</a:t>
            </a:r>
            <a:endParaRPr sz="1400"/>
          </a:p>
        </p:txBody>
      </p:sp>
      <p:grpSp>
        <p:nvGrpSpPr>
          <p:cNvPr id="278" name="Google Shape;278;p13"/>
          <p:cNvGrpSpPr/>
          <p:nvPr/>
        </p:nvGrpSpPr>
        <p:grpSpPr>
          <a:xfrm>
            <a:off x="1080162" y="1472566"/>
            <a:ext cx="6965537" cy="2555172"/>
            <a:chOff x="1080162" y="1472566"/>
            <a:chExt cx="6965537" cy="2555172"/>
          </a:xfrm>
        </p:grpSpPr>
        <p:sp>
          <p:nvSpPr>
            <p:cNvPr id="279" name="Google Shape;279;p13"/>
            <p:cNvSpPr/>
            <p:nvPr/>
          </p:nvSpPr>
          <p:spPr>
            <a:xfrm>
              <a:off x="4559299" y="1472566"/>
              <a:ext cx="0" cy="1969135"/>
            </a:xfrm>
            <a:custGeom>
              <a:rect b="b" l="l" r="r" t="t"/>
              <a:pathLst>
                <a:path extrusionOk="0" h="1969135" w="120000">
                  <a:moveTo>
                    <a:pt x="0" y="1968590"/>
                  </a:moveTo>
                  <a:lnTo>
                    <a:pt x="0" y="0"/>
                  </a:lnTo>
                </a:path>
              </a:pathLst>
            </a:custGeom>
            <a:noFill/>
            <a:ln cap="flat" cmpd="sng" w="25400">
              <a:solidFill>
                <a:srgbClr val="FF7E1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13"/>
            <p:cNvSpPr/>
            <p:nvPr/>
          </p:nvSpPr>
          <p:spPr>
            <a:xfrm>
              <a:off x="1080162" y="3427663"/>
              <a:ext cx="3484245" cy="600075"/>
            </a:xfrm>
            <a:custGeom>
              <a:rect b="b" l="l" r="r" t="t"/>
              <a:pathLst>
                <a:path extrusionOk="0" h="600075" w="3484245">
                  <a:moveTo>
                    <a:pt x="0" y="599843"/>
                  </a:moveTo>
                  <a:lnTo>
                    <a:pt x="3484081" y="0"/>
                  </a:lnTo>
                </a:path>
              </a:pathLst>
            </a:custGeom>
            <a:noFill/>
            <a:ln cap="flat" cmpd="sng" w="25375">
              <a:solidFill>
                <a:srgbClr val="FF7E1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13"/>
            <p:cNvSpPr/>
            <p:nvPr/>
          </p:nvSpPr>
          <p:spPr>
            <a:xfrm>
              <a:off x="4561454" y="3427663"/>
              <a:ext cx="3484245" cy="600075"/>
            </a:xfrm>
            <a:custGeom>
              <a:rect b="b" l="l" r="r" t="t"/>
              <a:pathLst>
                <a:path extrusionOk="0" h="600075" w="3484245">
                  <a:moveTo>
                    <a:pt x="3484081" y="599844"/>
                  </a:moveTo>
                  <a:lnTo>
                    <a:pt x="0" y="0"/>
                  </a:lnTo>
                </a:path>
              </a:pathLst>
            </a:custGeom>
            <a:noFill/>
            <a:ln cap="flat" cmpd="sng" w="25400">
              <a:solidFill>
                <a:srgbClr val="FF7E1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2" name="Google Shape;282;p13"/>
          <p:cNvSpPr txBox="1"/>
          <p:nvPr/>
        </p:nvSpPr>
        <p:spPr>
          <a:xfrm>
            <a:off x="1431673" y="1442045"/>
            <a:ext cx="200406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1" i="0" lang="en-US" sz="1800" u="none" cap="none" strike="noStrike">
                <a:solidFill>
                  <a:srgbClr val="26A78E"/>
                </a:solidFill>
                <a:latin typeface="Arial"/>
                <a:ea typeface="Arial"/>
                <a:cs typeface="Arial"/>
                <a:sym typeface="Arial"/>
              </a:rPr>
              <a:t>Technical reasons</a:t>
            </a:r>
            <a:endParaRPr b="0" i="0" sz="1800" u="none" cap="none" strike="noStrike">
              <a:solidFill>
                <a:srgbClr val="000000"/>
              </a:solidFill>
              <a:latin typeface="Arial"/>
              <a:ea typeface="Arial"/>
              <a:cs typeface="Arial"/>
              <a:sym typeface="Arial"/>
            </a:endParaRPr>
          </a:p>
        </p:txBody>
      </p:sp>
      <p:sp>
        <p:nvSpPr>
          <p:cNvPr id="283" name="Google Shape;283;p13"/>
          <p:cNvSpPr txBox="1"/>
          <p:nvPr>
            <p:ph idx="11" type="ftr"/>
          </p:nvPr>
        </p:nvSpPr>
        <p:spPr>
          <a:xfrm>
            <a:off x="442299" y="4879606"/>
            <a:ext cx="2269144" cy="190500"/>
          </a:xfrm>
          <a:prstGeom prst="rect">
            <a:avLst/>
          </a:prstGeom>
          <a:noFill/>
          <a:ln>
            <a:noFill/>
          </a:ln>
        </p:spPr>
        <p:txBody>
          <a:bodyPr anchorCtr="0" anchor="t" bIns="0" lIns="0" spcFirstLastPara="1" rIns="0" wrap="square" tIns="76200">
            <a:spAutoFit/>
          </a:bodyPr>
          <a:lstStyle/>
          <a:p>
            <a:pPr indent="0" lvl="0" marL="197485" rtl="0" algn="l">
              <a:lnSpc>
                <a:spcPct val="111428"/>
              </a:lnSpc>
              <a:spcBef>
                <a:spcPts val="0"/>
              </a:spcBef>
              <a:spcAft>
                <a:spcPts val="0"/>
              </a:spcAft>
              <a:buSzPts val="1400"/>
              <a:buNone/>
            </a:pPr>
            <a:r>
              <a:rPr lang="en-US"/>
              <a:t>© Copyright 2023 Percona® LLC. All rights reserved</a:t>
            </a:r>
            <a:endParaRPr/>
          </a:p>
        </p:txBody>
      </p:sp>
      <p:sp>
        <p:nvSpPr>
          <p:cNvPr id="284" name="Google Shape;284;p13"/>
          <p:cNvSpPr txBox="1"/>
          <p:nvPr/>
        </p:nvSpPr>
        <p:spPr>
          <a:xfrm>
            <a:off x="1112911" y="1917011"/>
            <a:ext cx="2857500" cy="1457960"/>
          </a:xfrm>
          <a:prstGeom prst="rect">
            <a:avLst/>
          </a:prstGeom>
          <a:noFill/>
          <a:ln>
            <a:noFill/>
          </a:ln>
        </p:spPr>
        <p:txBody>
          <a:bodyPr anchorCtr="0" anchor="t" bIns="0" lIns="0" spcFirstLastPara="1" rIns="0" wrap="square" tIns="12700">
            <a:spAutoFit/>
          </a:bodyPr>
          <a:lstStyle/>
          <a:p>
            <a:pPr indent="-170180" lvl="0" marL="182880" marR="0" rtl="0" algn="l">
              <a:lnSpc>
                <a:spcPct val="100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version 8.0 unfit for use with the existing stack</a:t>
            </a:r>
            <a:endParaRPr b="0" i="0" sz="1000" u="none" cap="none" strike="noStrike">
              <a:solidFill>
                <a:srgbClr val="000000"/>
              </a:solidFill>
              <a:latin typeface="Arial"/>
              <a:ea typeface="Arial"/>
              <a:cs typeface="Arial"/>
              <a:sym typeface="Arial"/>
            </a:endParaRPr>
          </a:p>
          <a:p>
            <a:pPr indent="-170180" lvl="0" marL="182880" marR="0" rtl="0" algn="l">
              <a:lnSpc>
                <a:spcPct val="100000"/>
              </a:lnSpc>
              <a:spcBef>
                <a:spcPts val="78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unsolvable backend application dependencies</a:t>
            </a:r>
            <a:endParaRPr b="0" i="0" sz="1000" u="none" cap="none" strike="noStrike">
              <a:solidFill>
                <a:srgbClr val="000000"/>
              </a:solidFill>
              <a:latin typeface="Arial"/>
              <a:ea typeface="Arial"/>
              <a:cs typeface="Arial"/>
              <a:sym typeface="Arial"/>
            </a:endParaRPr>
          </a:p>
          <a:p>
            <a:pPr indent="-170180" lvl="0" marL="182880" marR="0" rtl="0" algn="l">
              <a:lnSpc>
                <a:spcPct val="100000"/>
              </a:lnSpc>
              <a:spcBef>
                <a:spcPts val="78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original development staff has left the company</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50"/>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70180" lvl="0" marL="182245" marR="39370"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might have tried upgrade to 8.0 in the past and 	failed</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40"/>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70180" lvl="0" marL="182245" marR="5080"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often customers with large, monolithic business 	applications</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88" name="Shape 288"/>
        <p:cNvGrpSpPr/>
        <p:nvPr/>
      </p:nvGrpSpPr>
      <p:grpSpPr>
        <a:xfrm>
          <a:off x="0" y="0"/>
          <a:ext cx="0" cy="0"/>
          <a:chOff x="0" y="0"/>
          <a:chExt cx="0" cy="0"/>
        </a:xfrm>
      </p:grpSpPr>
      <p:pic>
        <p:nvPicPr>
          <p:cNvPr id="289" name="Google Shape;289;p14"/>
          <p:cNvPicPr preferRelativeResize="0"/>
          <p:nvPr/>
        </p:nvPicPr>
        <p:blipFill rotWithShape="1">
          <a:blip r:embed="rId3">
            <a:alphaModFix/>
          </a:blip>
          <a:srcRect b="0" l="0" r="0" t="0"/>
          <a:stretch/>
        </p:blipFill>
        <p:spPr>
          <a:xfrm>
            <a:off x="7712516" y="4869655"/>
            <a:ext cx="934377" cy="199124"/>
          </a:xfrm>
          <a:prstGeom prst="rect">
            <a:avLst/>
          </a:prstGeom>
          <a:noFill/>
          <a:ln>
            <a:noFill/>
          </a:ln>
        </p:spPr>
      </p:pic>
      <p:sp>
        <p:nvSpPr>
          <p:cNvPr id="290" name="Google Shape;290;p14"/>
          <p:cNvSpPr txBox="1"/>
          <p:nvPr>
            <p:ph type="title"/>
          </p:nvPr>
        </p:nvSpPr>
        <p:spPr>
          <a:xfrm>
            <a:off x="352813" y="380072"/>
            <a:ext cx="8438372" cy="747699"/>
          </a:xfrm>
          <a:prstGeom prst="rect">
            <a:avLst/>
          </a:prstGeom>
          <a:noFill/>
          <a:ln>
            <a:noFill/>
          </a:ln>
        </p:spPr>
        <p:txBody>
          <a:bodyPr anchorCtr="0" anchor="t" bIns="0" lIns="0" spcFirstLastPara="1" rIns="0" wrap="square" tIns="121575">
            <a:spAutoFit/>
          </a:bodyPr>
          <a:lstStyle/>
          <a:p>
            <a:pPr indent="0" lvl="0" marL="468630" rtl="0" algn="l">
              <a:lnSpc>
                <a:spcPct val="100000"/>
              </a:lnSpc>
              <a:spcBef>
                <a:spcPts val="0"/>
              </a:spcBef>
              <a:spcAft>
                <a:spcPts val="0"/>
              </a:spcAft>
              <a:buSzPts val="1400"/>
              <a:buNone/>
            </a:pPr>
            <a:r>
              <a:rPr lang="en-US" sz="2450"/>
              <a:t>What prevents you from upgrading to MySQL 8.0?</a:t>
            </a:r>
            <a:endParaRPr sz="2450"/>
          </a:p>
          <a:p>
            <a:pPr indent="0" lvl="0" marL="519430" rtl="0" algn="l">
              <a:lnSpc>
                <a:spcPct val="100000"/>
              </a:lnSpc>
              <a:spcBef>
                <a:spcPts val="204"/>
              </a:spcBef>
              <a:spcAft>
                <a:spcPts val="0"/>
              </a:spcAft>
              <a:buSzPts val="1400"/>
              <a:buNone/>
            </a:pPr>
            <a:r>
              <a:rPr lang="en-US" sz="1400"/>
              <a:t>answers from Percona customers</a:t>
            </a:r>
            <a:endParaRPr sz="1400"/>
          </a:p>
        </p:txBody>
      </p:sp>
      <p:grpSp>
        <p:nvGrpSpPr>
          <p:cNvPr id="291" name="Google Shape;291;p14"/>
          <p:cNvGrpSpPr/>
          <p:nvPr/>
        </p:nvGrpSpPr>
        <p:grpSpPr>
          <a:xfrm>
            <a:off x="1080162" y="1472566"/>
            <a:ext cx="6965537" cy="2555172"/>
            <a:chOff x="1080162" y="1472566"/>
            <a:chExt cx="6965537" cy="2555172"/>
          </a:xfrm>
        </p:grpSpPr>
        <p:sp>
          <p:nvSpPr>
            <p:cNvPr id="292" name="Google Shape;292;p14"/>
            <p:cNvSpPr/>
            <p:nvPr/>
          </p:nvSpPr>
          <p:spPr>
            <a:xfrm>
              <a:off x="4559299" y="1472566"/>
              <a:ext cx="0" cy="1969135"/>
            </a:xfrm>
            <a:custGeom>
              <a:rect b="b" l="l" r="r" t="t"/>
              <a:pathLst>
                <a:path extrusionOk="0" h="1969135" w="120000">
                  <a:moveTo>
                    <a:pt x="0" y="1968590"/>
                  </a:moveTo>
                  <a:lnTo>
                    <a:pt x="0" y="0"/>
                  </a:lnTo>
                </a:path>
              </a:pathLst>
            </a:custGeom>
            <a:noFill/>
            <a:ln cap="flat" cmpd="sng" w="25400">
              <a:solidFill>
                <a:srgbClr val="FF7E1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14"/>
            <p:cNvSpPr/>
            <p:nvPr/>
          </p:nvSpPr>
          <p:spPr>
            <a:xfrm>
              <a:off x="1080162" y="3427663"/>
              <a:ext cx="3484245" cy="600075"/>
            </a:xfrm>
            <a:custGeom>
              <a:rect b="b" l="l" r="r" t="t"/>
              <a:pathLst>
                <a:path extrusionOk="0" h="600075" w="3484245">
                  <a:moveTo>
                    <a:pt x="0" y="599843"/>
                  </a:moveTo>
                  <a:lnTo>
                    <a:pt x="3484081" y="0"/>
                  </a:lnTo>
                </a:path>
              </a:pathLst>
            </a:custGeom>
            <a:noFill/>
            <a:ln cap="flat" cmpd="sng" w="25375">
              <a:solidFill>
                <a:srgbClr val="FF7E1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14"/>
            <p:cNvSpPr/>
            <p:nvPr/>
          </p:nvSpPr>
          <p:spPr>
            <a:xfrm>
              <a:off x="4561454" y="3427663"/>
              <a:ext cx="3484245" cy="600075"/>
            </a:xfrm>
            <a:custGeom>
              <a:rect b="b" l="l" r="r" t="t"/>
              <a:pathLst>
                <a:path extrusionOk="0" h="600075" w="3484245">
                  <a:moveTo>
                    <a:pt x="3484081" y="599844"/>
                  </a:moveTo>
                  <a:lnTo>
                    <a:pt x="0" y="0"/>
                  </a:lnTo>
                </a:path>
              </a:pathLst>
            </a:custGeom>
            <a:noFill/>
            <a:ln cap="flat" cmpd="sng" w="25400">
              <a:solidFill>
                <a:srgbClr val="FF7E1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5" name="Google Shape;295;p14"/>
          <p:cNvSpPr txBox="1"/>
          <p:nvPr/>
        </p:nvSpPr>
        <p:spPr>
          <a:xfrm>
            <a:off x="1431673" y="1442045"/>
            <a:ext cx="200406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1" i="0" lang="en-US" sz="1800" u="none" cap="none" strike="noStrike">
                <a:solidFill>
                  <a:srgbClr val="26A78E"/>
                </a:solidFill>
                <a:latin typeface="Arial"/>
                <a:ea typeface="Arial"/>
                <a:cs typeface="Arial"/>
                <a:sym typeface="Arial"/>
              </a:rPr>
              <a:t>Technical reasons</a:t>
            </a:r>
            <a:endParaRPr b="0" i="0" sz="1800" u="none" cap="none" strike="noStrike">
              <a:solidFill>
                <a:srgbClr val="000000"/>
              </a:solidFill>
              <a:latin typeface="Arial"/>
              <a:ea typeface="Arial"/>
              <a:cs typeface="Arial"/>
              <a:sym typeface="Arial"/>
            </a:endParaRPr>
          </a:p>
        </p:txBody>
      </p:sp>
      <p:sp>
        <p:nvSpPr>
          <p:cNvPr id="296" name="Google Shape;296;p14"/>
          <p:cNvSpPr txBox="1"/>
          <p:nvPr>
            <p:ph idx="11" type="ftr"/>
          </p:nvPr>
        </p:nvSpPr>
        <p:spPr>
          <a:xfrm>
            <a:off x="442299" y="4879606"/>
            <a:ext cx="2269144" cy="190500"/>
          </a:xfrm>
          <a:prstGeom prst="rect">
            <a:avLst/>
          </a:prstGeom>
          <a:noFill/>
          <a:ln>
            <a:noFill/>
          </a:ln>
        </p:spPr>
        <p:txBody>
          <a:bodyPr anchorCtr="0" anchor="t" bIns="0" lIns="0" spcFirstLastPara="1" rIns="0" wrap="square" tIns="76200">
            <a:spAutoFit/>
          </a:bodyPr>
          <a:lstStyle/>
          <a:p>
            <a:pPr indent="0" lvl="0" marL="197485" rtl="0" algn="l">
              <a:lnSpc>
                <a:spcPct val="111428"/>
              </a:lnSpc>
              <a:spcBef>
                <a:spcPts val="0"/>
              </a:spcBef>
              <a:spcAft>
                <a:spcPts val="0"/>
              </a:spcAft>
              <a:buSzPts val="1400"/>
              <a:buNone/>
            </a:pPr>
            <a:r>
              <a:rPr lang="en-US"/>
              <a:t>© Copyright 2023 Percona® LLC. All rights reserved</a:t>
            </a:r>
            <a:endParaRPr/>
          </a:p>
        </p:txBody>
      </p:sp>
      <p:sp>
        <p:nvSpPr>
          <p:cNvPr id="297" name="Google Shape;297;p14"/>
          <p:cNvSpPr txBox="1"/>
          <p:nvPr/>
        </p:nvSpPr>
        <p:spPr>
          <a:xfrm>
            <a:off x="1112911" y="1917011"/>
            <a:ext cx="2857500" cy="1457960"/>
          </a:xfrm>
          <a:prstGeom prst="rect">
            <a:avLst/>
          </a:prstGeom>
          <a:noFill/>
          <a:ln>
            <a:noFill/>
          </a:ln>
        </p:spPr>
        <p:txBody>
          <a:bodyPr anchorCtr="0" anchor="t" bIns="0" lIns="0" spcFirstLastPara="1" rIns="0" wrap="square" tIns="12700">
            <a:spAutoFit/>
          </a:bodyPr>
          <a:lstStyle/>
          <a:p>
            <a:pPr indent="-170180" lvl="0" marL="182880" marR="0" rtl="0" algn="l">
              <a:lnSpc>
                <a:spcPct val="100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version 8.0 unfit for use with the existing stack</a:t>
            </a:r>
            <a:endParaRPr b="0" i="0" sz="1000" u="none" cap="none" strike="noStrike">
              <a:solidFill>
                <a:srgbClr val="000000"/>
              </a:solidFill>
              <a:latin typeface="Arial"/>
              <a:ea typeface="Arial"/>
              <a:cs typeface="Arial"/>
              <a:sym typeface="Arial"/>
            </a:endParaRPr>
          </a:p>
          <a:p>
            <a:pPr indent="-170180" lvl="0" marL="182880" marR="0" rtl="0" algn="l">
              <a:lnSpc>
                <a:spcPct val="100000"/>
              </a:lnSpc>
              <a:spcBef>
                <a:spcPts val="78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unsolvable backend application dependencies</a:t>
            </a:r>
            <a:endParaRPr b="0" i="0" sz="1000" u="none" cap="none" strike="noStrike">
              <a:solidFill>
                <a:srgbClr val="000000"/>
              </a:solidFill>
              <a:latin typeface="Arial"/>
              <a:ea typeface="Arial"/>
              <a:cs typeface="Arial"/>
              <a:sym typeface="Arial"/>
            </a:endParaRPr>
          </a:p>
          <a:p>
            <a:pPr indent="-170180" lvl="0" marL="182880" marR="0" rtl="0" algn="l">
              <a:lnSpc>
                <a:spcPct val="100000"/>
              </a:lnSpc>
              <a:spcBef>
                <a:spcPts val="78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original development staff has left the company</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50"/>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70180" lvl="0" marL="182245" marR="39370"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might have tried upgrade to 8.0 in the past and 	failed</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40"/>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70180" lvl="0" marL="182245" marR="5080"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often customers with large, monolithic business 	applications</a:t>
            </a:r>
            <a:endParaRPr b="0" i="0" sz="1000" u="none" cap="none" strike="noStrike">
              <a:solidFill>
                <a:srgbClr val="000000"/>
              </a:solidFill>
              <a:latin typeface="Arial"/>
              <a:ea typeface="Arial"/>
              <a:cs typeface="Arial"/>
              <a:sym typeface="Arial"/>
            </a:endParaRPr>
          </a:p>
        </p:txBody>
      </p:sp>
      <p:sp>
        <p:nvSpPr>
          <p:cNvPr id="298" name="Google Shape;298;p14"/>
          <p:cNvSpPr txBox="1"/>
          <p:nvPr/>
        </p:nvSpPr>
        <p:spPr>
          <a:xfrm>
            <a:off x="5271872" y="1460679"/>
            <a:ext cx="3021965" cy="1274445"/>
          </a:xfrm>
          <a:prstGeom prst="rect">
            <a:avLst/>
          </a:prstGeom>
          <a:noFill/>
          <a:ln>
            <a:noFill/>
          </a:ln>
        </p:spPr>
        <p:txBody>
          <a:bodyPr anchorCtr="0" anchor="t" bIns="0" lIns="0" spcFirstLastPara="1" rIns="0" wrap="square" tIns="12700">
            <a:spAutoFit/>
          </a:bodyPr>
          <a:lstStyle/>
          <a:p>
            <a:pPr indent="0" lvl="0" marL="74295" marR="0" rtl="0" algn="l">
              <a:lnSpc>
                <a:spcPct val="100000"/>
              </a:lnSpc>
              <a:spcBef>
                <a:spcPts val="0"/>
              </a:spcBef>
              <a:spcAft>
                <a:spcPts val="0"/>
              </a:spcAft>
              <a:buClr>
                <a:srgbClr val="000000"/>
              </a:buClr>
              <a:buSzPts val="1800"/>
              <a:buFont typeface="Arial"/>
              <a:buNone/>
            </a:pPr>
            <a:r>
              <a:rPr b="1" i="0" lang="en-US" sz="1800" u="none" cap="none" strike="noStrike">
                <a:solidFill>
                  <a:srgbClr val="106BCC"/>
                </a:solidFill>
                <a:latin typeface="Arial"/>
                <a:ea typeface="Arial"/>
                <a:cs typeface="Arial"/>
                <a:sym typeface="Arial"/>
              </a:rPr>
              <a:t>Perception of cost and risk</a:t>
            </a:r>
            <a:endParaRPr b="0" i="0" sz="1800" u="none" cap="none" strike="noStrike">
              <a:solidFill>
                <a:srgbClr val="000000"/>
              </a:solidFill>
              <a:latin typeface="Arial"/>
              <a:ea typeface="Arial"/>
              <a:cs typeface="Arial"/>
              <a:sym typeface="Arial"/>
            </a:endParaRPr>
          </a:p>
          <a:p>
            <a:pPr indent="-170180" lvl="0" marL="182880" marR="0" rtl="0" algn="l">
              <a:lnSpc>
                <a:spcPct val="100000"/>
              </a:lnSpc>
              <a:spcBef>
                <a:spcPts val="143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have read about the horrors of the upgrade</a:t>
            </a:r>
            <a:endParaRPr b="0" i="0" sz="1000" u="none" cap="none" strike="noStrike">
              <a:solidFill>
                <a:srgbClr val="000000"/>
              </a:solidFill>
              <a:latin typeface="Arial"/>
              <a:ea typeface="Arial"/>
              <a:cs typeface="Arial"/>
              <a:sym typeface="Arial"/>
            </a:endParaRPr>
          </a:p>
          <a:p>
            <a:pPr indent="-170180" lvl="0" marL="182880" marR="0" rtl="0" algn="l">
              <a:lnSpc>
                <a:spcPct val="100000"/>
              </a:lnSpc>
              <a:spcBef>
                <a:spcPts val="78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are afraid of the unnamed risks and issues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55"/>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70180" lvl="0" marL="182245" marR="34925"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understand that the cost of software and services’ 	maintenance is non-zero</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02" name="Shape 302"/>
        <p:cNvGrpSpPr/>
        <p:nvPr/>
      </p:nvGrpSpPr>
      <p:grpSpPr>
        <a:xfrm>
          <a:off x="0" y="0"/>
          <a:ext cx="0" cy="0"/>
          <a:chOff x="0" y="0"/>
          <a:chExt cx="0" cy="0"/>
        </a:xfrm>
      </p:grpSpPr>
      <p:pic>
        <p:nvPicPr>
          <p:cNvPr id="303" name="Google Shape;303;p15"/>
          <p:cNvPicPr preferRelativeResize="0"/>
          <p:nvPr/>
        </p:nvPicPr>
        <p:blipFill rotWithShape="1">
          <a:blip r:embed="rId3">
            <a:alphaModFix/>
          </a:blip>
          <a:srcRect b="0" l="0" r="0" t="0"/>
          <a:stretch/>
        </p:blipFill>
        <p:spPr>
          <a:xfrm>
            <a:off x="7712516" y="4869655"/>
            <a:ext cx="934377" cy="199124"/>
          </a:xfrm>
          <a:prstGeom prst="rect">
            <a:avLst/>
          </a:prstGeom>
          <a:noFill/>
          <a:ln>
            <a:noFill/>
          </a:ln>
        </p:spPr>
      </p:pic>
      <p:sp>
        <p:nvSpPr>
          <p:cNvPr id="304" name="Google Shape;304;p15"/>
          <p:cNvSpPr txBox="1"/>
          <p:nvPr>
            <p:ph type="title"/>
          </p:nvPr>
        </p:nvSpPr>
        <p:spPr>
          <a:xfrm>
            <a:off x="352813" y="380072"/>
            <a:ext cx="8438372" cy="747699"/>
          </a:xfrm>
          <a:prstGeom prst="rect">
            <a:avLst/>
          </a:prstGeom>
          <a:noFill/>
          <a:ln>
            <a:noFill/>
          </a:ln>
        </p:spPr>
        <p:txBody>
          <a:bodyPr anchorCtr="0" anchor="t" bIns="0" lIns="0" spcFirstLastPara="1" rIns="0" wrap="square" tIns="121575">
            <a:spAutoFit/>
          </a:bodyPr>
          <a:lstStyle/>
          <a:p>
            <a:pPr indent="0" lvl="0" marL="468630" rtl="0" algn="l">
              <a:lnSpc>
                <a:spcPct val="100000"/>
              </a:lnSpc>
              <a:spcBef>
                <a:spcPts val="0"/>
              </a:spcBef>
              <a:spcAft>
                <a:spcPts val="0"/>
              </a:spcAft>
              <a:buSzPts val="1400"/>
              <a:buNone/>
            </a:pPr>
            <a:r>
              <a:rPr lang="en-US" sz="2450"/>
              <a:t>What prevents you from upgrading to MySQL 8.0?</a:t>
            </a:r>
            <a:endParaRPr sz="2450"/>
          </a:p>
          <a:p>
            <a:pPr indent="0" lvl="0" marL="519430" rtl="0" algn="l">
              <a:lnSpc>
                <a:spcPct val="100000"/>
              </a:lnSpc>
              <a:spcBef>
                <a:spcPts val="204"/>
              </a:spcBef>
              <a:spcAft>
                <a:spcPts val="0"/>
              </a:spcAft>
              <a:buSzPts val="1400"/>
              <a:buNone/>
            </a:pPr>
            <a:r>
              <a:rPr lang="en-US" sz="1400"/>
              <a:t>answers from Percona customers</a:t>
            </a:r>
            <a:endParaRPr sz="1400"/>
          </a:p>
        </p:txBody>
      </p:sp>
      <p:sp>
        <p:nvSpPr>
          <p:cNvPr id="305" name="Google Shape;305;p15"/>
          <p:cNvSpPr/>
          <p:nvPr/>
        </p:nvSpPr>
        <p:spPr>
          <a:xfrm>
            <a:off x="4559300" y="1472566"/>
            <a:ext cx="0" cy="1969135"/>
          </a:xfrm>
          <a:custGeom>
            <a:rect b="b" l="l" r="r" t="t"/>
            <a:pathLst>
              <a:path extrusionOk="0" h="1969135" w="120000">
                <a:moveTo>
                  <a:pt x="0" y="1968590"/>
                </a:moveTo>
                <a:lnTo>
                  <a:pt x="0" y="0"/>
                </a:lnTo>
              </a:path>
            </a:pathLst>
          </a:custGeom>
          <a:noFill/>
          <a:ln cap="flat" cmpd="sng" w="25400">
            <a:solidFill>
              <a:srgbClr val="FF7E1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15"/>
          <p:cNvSpPr txBox="1"/>
          <p:nvPr/>
        </p:nvSpPr>
        <p:spPr>
          <a:xfrm>
            <a:off x="1431673" y="1442045"/>
            <a:ext cx="200406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1" i="0" lang="en-US" sz="1800" u="none" cap="none" strike="noStrike">
                <a:solidFill>
                  <a:srgbClr val="26A78E"/>
                </a:solidFill>
                <a:latin typeface="Arial"/>
                <a:ea typeface="Arial"/>
                <a:cs typeface="Arial"/>
                <a:sym typeface="Arial"/>
              </a:rPr>
              <a:t>Technical reasons</a:t>
            </a:r>
            <a:endParaRPr b="0" i="0" sz="1800" u="none" cap="none" strike="noStrike">
              <a:solidFill>
                <a:srgbClr val="000000"/>
              </a:solidFill>
              <a:latin typeface="Arial"/>
              <a:ea typeface="Arial"/>
              <a:cs typeface="Arial"/>
              <a:sym typeface="Arial"/>
            </a:endParaRPr>
          </a:p>
        </p:txBody>
      </p:sp>
      <p:sp>
        <p:nvSpPr>
          <p:cNvPr id="307" name="Google Shape;307;p15"/>
          <p:cNvSpPr txBox="1"/>
          <p:nvPr/>
        </p:nvSpPr>
        <p:spPr>
          <a:xfrm>
            <a:off x="1121481" y="1917011"/>
            <a:ext cx="2787015" cy="177800"/>
          </a:xfrm>
          <a:prstGeom prst="rect">
            <a:avLst/>
          </a:prstGeom>
          <a:noFill/>
          <a:ln>
            <a:noFill/>
          </a:ln>
        </p:spPr>
        <p:txBody>
          <a:bodyPr anchorCtr="0" anchor="t" bIns="0" lIns="0" spcFirstLastPara="1" rIns="0" wrap="square" tIns="12700">
            <a:spAutoFit/>
          </a:bodyPr>
          <a:lstStyle/>
          <a:p>
            <a:pPr indent="-170180" lvl="0" marL="182880" marR="0" rtl="0" algn="l">
              <a:lnSpc>
                <a:spcPct val="100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version 8.0 unfit for use with the existing stack</a:t>
            </a:r>
            <a:endParaRPr b="0" i="0" sz="1000" u="none" cap="none" strike="noStrike">
              <a:solidFill>
                <a:srgbClr val="000000"/>
              </a:solidFill>
              <a:latin typeface="Arial"/>
              <a:ea typeface="Arial"/>
              <a:cs typeface="Arial"/>
              <a:sym typeface="Arial"/>
            </a:endParaRPr>
          </a:p>
        </p:txBody>
      </p:sp>
      <p:sp>
        <p:nvSpPr>
          <p:cNvPr id="308" name="Google Shape;308;p15"/>
          <p:cNvSpPr txBox="1"/>
          <p:nvPr/>
        </p:nvSpPr>
        <p:spPr>
          <a:xfrm>
            <a:off x="1121481" y="2168471"/>
            <a:ext cx="2787650" cy="177800"/>
          </a:xfrm>
          <a:prstGeom prst="rect">
            <a:avLst/>
          </a:prstGeom>
          <a:noFill/>
          <a:ln>
            <a:noFill/>
          </a:ln>
        </p:spPr>
        <p:txBody>
          <a:bodyPr anchorCtr="0" anchor="t" bIns="0" lIns="0" spcFirstLastPara="1" rIns="0" wrap="square" tIns="12700">
            <a:spAutoFit/>
          </a:bodyPr>
          <a:lstStyle/>
          <a:p>
            <a:pPr indent="-170180" lvl="0" marL="182880" marR="0" rtl="0" algn="l">
              <a:lnSpc>
                <a:spcPct val="100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unsolvable backend application dependencies</a:t>
            </a:r>
            <a:endParaRPr b="0" i="0" sz="1000" u="none" cap="none" strike="noStrike">
              <a:solidFill>
                <a:srgbClr val="000000"/>
              </a:solidFill>
              <a:latin typeface="Arial"/>
              <a:ea typeface="Arial"/>
              <a:cs typeface="Arial"/>
              <a:sym typeface="Arial"/>
            </a:endParaRPr>
          </a:p>
        </p:txBody>
      </p:sp>
      <p:sp>
        <p:nvSpPr>
          <p:cNvPr id="309" name="Google Shape;309;p15"/>
          <p:cNvSpPr txBox="1"/>
          <p:nvPr/>
        </p:nvSpPr>
        <p:spPr>
          <a:xfrm>
            <a:off x="1121481" y="2419931"/>
            <a:ext cx="2848610" cy="177800"/>
          </a:xfrm>
          <a:prstGeom prst="rect">
            <a:avLst/>
          </a:prstGeom>
          <a:noFill/>
          <a:ln>
            <a:noFill/>
          </a:ln>
        </p:spPr>
        <p:txBody>
          <a:bodyPr anchorCtr="0" anchor="t" bIns="0" lIns="0" spcFirstLastPara="1" rIns="0" wrap="square" tIns="12700">
            <a:spAutoFit/>
          </a:bodyPr>
          <a:lstStyle/>
          <a:p>
            <a:pPr indent="-170180" lvl="0" marL="182880" marR="0" rtl="0" algn="l">
              <a:lnSpc>
                <a:spcPct val="100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original development staff has left the company</a:t>
            </a:r>
            <a:endParaRPr b="0" i="0" sz="1000" u="none" cap="none" strike="noStrike">
              <a:solidFill>
                <a:srgbClr val="000000"/>
              </a:solidFill>
              <a:latin typeface="Arial"/>
              <a:ea typeface="Arial"/>
              <a:cs typeface="Arial"/>
              <a:sym typeface="Arial"/>
            </a:endParaRPr>
          </a:p>
        </p:txBody>
      </p:sp>
      <p:sp>
        <p:nvSpPr>
          <p:cNvPr id="310" name="Google Shape;310;p15"/>
          <p:cNvSpPr txBox="1"/>
          <p:nvPr/>
        </p:nvSpPr>
        <p:spPr>
          <a:xfrm>
            <a:off x="1121481" y="2671391"/>
            <a:ext cx="2857500" cy="703580"/>
          </a:xfrm>
          <a:prstGeom prst="rect">
            <a:avLst/>
          </a:prstGeom>
          <a:noFill/>
          <a:ln>
            <a:noFill/>
          </a:ln>
        </p:spPr>
        <p:txBody>
          <a:bodyPr anchorCtr="0" anchor="t" bIns="0" lIns="0" spcFirstLastPara="1" rIns="0" wrap="square" tIns="29825">
            <a:spAutoFit/>
          </a:bodyPr>
          <a:lstStyle/>
          <a:p>
            <a:pPr indent="-170180" lvl="0" marL="182245" marR="39370"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might have tried upgrade to 8.0 in the past and 	failed</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35"/>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70180" lvl="0" marL="182245" marR="5080"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often customers with large, monolithic business 	applications</a:t>
            </a:r>
            <a:endParaRPr b="0" i="0" sz="1000" u="none" cap="none" strike="noStrike">
              <a:solidFill>
                <a:srgbClr val="000000"/>
              </a:solidFill>
              <a:latin typeface="Arial"/>
              <a:ea typeface="Arial"/>
              <a:cs typeface="Arial"/>
              <a:sym typeface="Arial"/>
            </a:endParaRPr>
          </a:p>
        </p:txBody>
      </p:sp>
      <p:sp>
        <p:nvSpPr>
          <p:cNvPr id="311" name="Google Shape;311;p15"/>
          <p:cNvSpPr txBox="1"/>
          <p:nvPr/>
        </p:nvSpPr>
        <p:spPr>
          <a:xfrm>
            <a:off x="3308447" y="3807263"/>
            <a:ext cx="2654935" cy="82105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800"/>
              <a:buFont typeface="Arial"/>
              <a:buNone/>
            </a:pPr>
            <a:r>
              <a:rPr b="1" i="0" lang="en-US" sz="1800" u="none" cap="none" strike="noStrike">
                <a:solidFill>
                  <a:srgbClr val="FF7E1A"/>
                </a:solidFill>
                <a:latin typeface="Arial"/>
                <a:ea typeface="Arial"/>
                <a:cs typeface="Arial"/>
                <a:sym typeface="Arial"/>
              </a:rPr>
              <a:t>See no evil, hear no evil</a:t>
            </a:r>
            <a:endParaRPr b="0" i="0" sz="1800" u="none" cap="none" strike="noStrike">
              <a:solidFill>
                <a:srgbClr val="000000"/>
              </a:solidFill>
              <a:latin typeface="Arial"/>
              <a:ea typeface="Arial"/>
              <a:cs typeface="Arial"/>
              <a:sym typeface="Arial"/>
            </a:endParaRPr>
          </a:p>
          <a:p>
            <a:pPr indent="-170180" lvl="0" marL="321310" marR="0" rtl="0" algn="l">
              <a:lnSpc>
                <a:spcPct val="100000"/>
              </a:lnSpc>
              <a:spcBef>
                <a:spcPts val="919"/>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“let’s not fix things which ain’t broken”</a:t>
            </a:r>
            <a:endParaRPr b="0" i="0" sz="1000" u="none" cap="none" strike="noStrike">
              <a:solidFill>
                <a:srgbClr val="000000"/>
              </a:solidFill>
              <a:latin typeface="Arial"/>
              <a:ea typeface="Arial"/>
              <a:cs typeface="Arial"/>
              <a:sym typeface="Arial"/>
            </a:endParaRPr>
          </a:p>
          <a:p>
            <a:pPr indent="-170180" lvl="0" marL="321310" marR="0" rtl="0" algn="l">
              <a:lnSpc>
                <a:spcPct val="100000"/>
              </a:lnSpc>
              <a:spcBef>
                <a:spcPts val="78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“let’s pretend this problem does not exist”</a:t>
            </a:r>
            <a:endParaRPr b="0" i="0" sz="1000" u="none" cap="none" strike="noStrike">
              <a:solidFill>
                <a:srgbClr val="000000"/>
              </a:solidFill>
              <a:latin typeface="Arial"/>
              <a:ea typeface="Arial"/>
              <a:cs typeface="Arial"/>
              <a:sym typeface="Arial"/>
            </a:endParaRPr>
          </a:p>
        </p:txBody>
      </p:sp>
      <p:grpSp>
        <p:nvGrpSpPr>
          <p:cNvPr id="312" name="Google Shape;312;p15"/>
          <p:cNvGrpSpPr/>
          <p:nvPr/>
        </p:nvGrpSpPr>
        <p:grpSpPr>
          <a:xfrm>
            <a:off x="1080162" y="3427662"/>
            <a:ext cx="6965537" cy="600076"/>
            <a:chOff x="1080162" y="3427662"/>
            <a:chExt cx="6965537" cy="600076"/>
          </a:xfrm>
        </p:grpSpPr>
        <p:sp>
          <p:nvSpPr>
            <p:cNvPr id="313" name="Google Shape;313;p15"/>
            <p:cNvSpPr/>
            <p:nvPr/>
          </p:nvSpPr>
          <p:spPr>
            <a:xfrm>
              <a:off x="1080162" y="3427663"/>
              <a:ext cx="3484245" cy="600075"/>
            </a:xfrm>
            <a:custGeom>
              <a:rect b="b" l="l" r="r" t="t"/>
              <a:pathLst>
                <a:path extrusionOk="0" h="600075" w="3484245">
                  <a:moveTo>
                    <a:pt x="0" y="599843"/>
                  </a:moveTo>
                  <a:lnTo>
                    <a:pt x="3484081" y="0"/>
                  </a:lnTo>
                </a:path>
              </a:pathLst>
            </a:custGeom>
            <a:noFill/>
            <a:ln cap="flat" cmpd="sng" w="25375">
              <a:solidFill>
                <a:srgbClr val="FF7E1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15"/>
            <p:cNvSpPr/>
            <p:nvPr/>
          </p:nvSpPr>
          <p:spPr>
            <a:xfrm>
              <a:off x="4561454" y="3427662"/>
              <a:ext cx="3484245" cy="600075"/>
            </a:xfrm>
            <a:custGeom>
              <a:rect b="b" l="l" r="r" t="t"/>
              <a:pathLst>
                <a:path extrusionOk="0" h="600075" w="3484245">
                  <a:moveTo>
                    <a:pt x="3484081" y="599844"/>
                  </a:moveTo>
                  <a:lnTo>
                    <a:pt x="0" y="0"/>
                  </a:lnTo>
                </a:path>
              </a:pathLst>
            </a:custGeom>
            <a:noFill/>
            <a:ln cap="flat" cmpd="sng" w="25400">
              <a:solidFill>
                <a:srgbClr val="FF7E1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5" name="Google Shape;315;p15"/>
          <p:cNvSpPr txBox="1"/>
          <p:nvPr/>
        </p:nvSpPr>
        <p:spPr>
          <a:xfrm>
            <a:off x="5271872" y="1460679"/>
            <a:ext cx="3021965" cy="634365"/>
          </a:xfrm>
          <a:prstGeom prst="rect">
            <a:avLst/>
          </a:prstGeom>
          <a:noFill/>
          <a:ln>
            <a:noFill/>
          </a:ln>
        </p:spPr>
        <p:txBody>
          <a:bodyPr anchorCtr="0" anchor="t" bIns="0" lIns="0" spcFirstLastPara="1" rIns="0" wrap="square" tIns="12700">
            <a:spAutoFit/>
          </a:bodyPr>
          <a:lstStyle/>
          <a:p>
            <a:pPr indent="0" lvl="0" marL="74295" marR="0" rtl="0" algn="l">
              <a:lnSpc>
                <a:spcPct val="100000"/>
              </a:lnSpc>
              <a:spcBef>
                <a:spcPts val="0"/>
              </a:spcBef>
              <a:spcAft>
                <a:spcPts val="0"/>
              </a:spcAft>
              <a:buClr>
                <a:srgbClr val="000000"/>
              </a:buClr>
              <a:buSzPts val="1800"/>
              <a:buFont typeface="Arial"/>
              <a:buNone/>
            </a:pPr>
            <a:r>
              <a:rPr b="1" i="0" lang="en-US" sz="1800" u="none" cap="none" strike="noStrike">
                <a:solidFill>
                  <a:srgbClr val="106BCC"/>
                </a:solidFill>
                <a:latin typeface="Arial"/>
                <a:ea typeface="Arial"/>
                <a:cs typeface="Arial"/>
                <a:sym typeface="Arial"/>
              </a:rPr>
              <a:t>Perception of cost and risk</a:t>
            </a:r>
            <a:endParaRPr b="0" i="0" sz="1800" u="none" cap="none" strike="noStrike">
              <a:solidFill>
                <a:srgbClr val="000000"/>
              </a:solidFill>
              <a:latin typeface="Arial"/>
              <a:ea typeface="Arial"/>
              <a:cs typeface="Arial"/>
              <a:sym typeface="Arial"/>
            </a:endParaRPr>
          </a:p>
          <a:p>
            <a:pPr indent="-170180" lvl="0" marL="182880" marR="0" rtl="0" algn="l">
              <a:lnSpc>
                <a:spcPct val="100000"/>
              </a:lnSpc>
              <a:spcBef>
                <a:spcPts val="143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have read about the horrors of the upgrade</a:t>
            </a:r>
            <a:endParaRPr b="0" i="0" sz="1000" u="none" cap="none" strike="noStrike">
              <a:solidFill>
                <a:srgbClr val="000000"/>
              </a:solidFill>
              <a:latin typeface="Arial"/>
              <a:ea typeface="Arial"/>
              <a:cs typeface="Arial"/>
              <a:sym typeface="Arial"/>
            </a:endParaRPr>
          </a:p>
        </p:txBody>
      </p:sp>
      <p:sp>
        <p:nvSpPr>
          <p:cNvPr id="316" name="Google Shape;316;p15"/>
          <p:cNvSpPr txBox="1"/>
          <p:nvPr>
            <p:ph idx="11" type="ftr"/>
          </p:nvPr>
        </p:nvSpPr>
        <p:spPr>
          <a:xfrm>
            <a:off x="442299" y="4879606"/>
            <a:ext cx="2269144" cy="190500"/>
          </a:xfrm>
          <a:prstGeom prst="rect">
            <a:avLst/>
          </a:prstGeom>
          <a:noFill/>
          <a:ln>
            <a:noFill/>
          </a:ln>
        </p:spPr>
        <p:txBody>
          <a:bodyPr anchorCtr="0" anchor="t" bIns="0" lIns="0" spcFirstLastPara="1" rIns="0" wrap="square" tIns="76200">
            <a:spAutoFit/>
          </a:bodyPr>
          <a:lstStyle/>
          <a:p>
            <a:pPr indent="0" lvl="0" marL="197485" rtl="0" algn="l">
              <a:lnSpc>
                <a:spcPct val="111428"/>
              </a:lnSpc>
              <a:spcBef>
                <a:spcPts val="0"/>
              </a:spcBef>
              <a:spcAft>
                <a:spcPts val="0"/>
              </a:spcAft>
              <a:buSzPts val="1400"/>
              <a:buNone/>
            </a:pPr>
            <a:r>
              <a:rPr lang="en-US"/>
              <a:t>© Copyright 2023 Percona® LLC. All rights reserved</a:t>
            </a:r>
            <a:endParaRPr/>
          </a:p>
        </p:txBody>
      </p:sp>
      <p:sp>
        <p:nvSpPr>
          <p:cNvPr id="317" name="Google Shape;317;p15"/>
          <p:cNvSpPr txBox="1"/>
          <p:nvPr/>
        </p:nvSpPr>
        <p:spPr>
          <a:xfrm>
            <a:off x="5271872" y="2168471"/>
            <a:ext cx="2589530" cy="177800"/>
          </a:xfrm>
          <a:prstGeom prst="rect">
            <a:avLst/>
          </a:prstGeom>
          <a:noFill/>
          <a:ln>
            <a:noFill/>
          </a:ln>
        </p:spPr>
        <p:txBody>
          <a:bodyPr anchorCtr="0" anchor="t" bIns="0" lIns="0" spcFirstLastPara="1" rIns="0" wrap="square" tIns="12700">
            <a:spAutoFit/>
          </a:bodyPr>
          <a:lstStyle/>
          <a:p>
            <a:pPr indent="-170180" lvl="0" marL="182880" marR="0" rtl="0" algn="l">
              <a:lnSpc>
                <a:spcPct val="100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are afraid of the unnamed risks and issues</a:t>
            </a:r>
            <a:endParaRPr b="0" i="0" sz="1000" u="none" cap="none" strike="noStrike">
              <a:solidFill>
                <a:srgbClr val="000000"/>
              </a:solidFill>
              <a:latin typeface="Arial"/>
              <a:ea typeface="Arial"/>
              <a:cs typeface="Arial"/>
              <a:sym typeface="Arial"/>
            </a:endParaRPr>
          </a:p>
        </p:txBody>
      </p:sp>
      <p:sp>
        <p:nvSpPr>
          <p:cNvPr id="318" name="Google Shape;318;p15"/>
          <p:cNvSpPr txBox="1"/>
          <p:nvPr/>
        </p:nvSpPr>
        <p:spPr>
          <a:xfrm>
            <a:off x="5271872" y="2419931"/>
            <a:ext cx="2991485" cy="314960"/>
          </a:xfrm>
          <a:prstGeom prst="rect">
            <a:avLst/>
          </a:prstGeom>
          <a:noFill/>
          <a:ln>
            <a:noFill/>
          </a:ln>
        </p:spPr>
        <p:txBody>
          <a:bodyPr anchorCtr="0" anchor="t" bIns="0" lIns="0" spcFirstLastPara="1" rIns="0" wrap="square" tIns="29825">
            <a:spAutoFit/>
          </a:bodyPr>
          <a:lstStyle/>
          <a:p>
            <a:pPr indent="-170180" lvl="0" marL="182245" marR="5080"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understand that the cost of software and services’ 	maintenance is non-zero</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16"/>
          <p:cNvSpPr txBox="1"/>
          <p:nvPr>
            <p:ph type="title"/>
          </p:nvPr>
        </p:nvSpPr>
        <p:spPr>
          <a:xfrm>
            <a:off x="1279197" y="1005332"/>
            <a:ext cx="6586220" cy="1012190"/>
          </a:xfrm>
          <a:prstGeom prst="rect">
            <a:avLst/>
          </a:prstGeom>
          <a:noFill/>
          <a:ln>
            <a:noFill/>
          </a:ln>
        </p:spPr>
        <p:txBody>
          <a:bodyPr anchorCtr="0" anchor="t" bIns="0" lIns="0" spcFirstLastPara="1" rIns="0" wrap="square" tIns="12700">
            <a:spAutoFit/>
          </a:bodyPr>
          <a:lstStyle/>
          <a:p>
            <a:pPr indent="0" lvl="0" marL="0" rtl="0" algn="ctr">
              <a:lnSpc>
                <a:spcPct val="114264"/>
              </a:lnSpc>
              <a:spcBef>
                <a:spcPts val="0"/>
              </a:spcBef>
              <a:spcAft>
                <a:spcPts val="0"/>
              </a:spcAft>
              <a:buSzPts val="1400"/>
              <a:buNone/>
            </a:pPr>
            <a:r>
              <a:rPr b="0" lang="en-US" sz="3400">
                <a:solidFill>
                  <a:srgbClr val="FFFFFF"/>
                </a:solidFill>
                <a:latin typeface="Arial"/>
                <a:ea typeface="Arial"/>
                <a:cs typeface="Arial"/>
                <a:sym typeface="Arial"/>
              </a:rPr>
              <a:t>Upgrading from MySQL 5.7 to 8.0.</a:t>
            </a:r>
            <a:endParaRPr sz="3400">
              <a:latin typeface="Arial"/>
              <a:ea typeface="Arial"/>
              <a:cs typeface="Arial"/>
              <a:sym typeface="Arial"/>
            </a:endParaRPr>
          </a:p>
          <a:p>
            <a:pPr indent="0" lvl="0" marL="227965" rtl="0" algn="ctr">
              <a:lnSpc>
                <a:spcPct val="114264"/>
              </a:lnSpc>
              <a:spcBef>
                <a:spcPts val="0"/>
              </a:spcBef>
              <a:spcAft>
                <a:spcPts val="0"/>
              </a:spcAft>
              <a:buSzPts val="1400"/>
              <a:buNone/>
            </a:pPr>
            <a:r>
              <a:rPr b="0" lang="en-US" sz="3400">
                <a:solidFill>
                  <a:srgbClr val="FFFFFF"/>
                </a:solidFill>
                <a:latin typeface="Arial"/>
                <a:ea typeface="Arial"/>
                <a:cs typeface="Arial"/>
                <a:sym typeface="Arial"/>
              </a:rPr>
              <a:t>Facts or urban legends?</a:t>
            </a:r>
            <a:endParaRPr sz="3400">
              <a:latin typeface="Arial"/>
              <a:ea typeface="Arial"/>
              <a:cs typeface="Arial"/>
              <a:sym typeface="Arial"/>
            </a:endParaRPr>
          </a:p>
        </p:txBody>
      </p:sp>
      <p:pic>
        <p:nvPicPr>
          <p:cNvPr id="324" name="Google Shape;324;p16"/>
          <p:cNvPicPr preferRelativeResize="0"/>
          <p:nvPr/>
        </p:nvPicPr>
        <p:blipFill rotWithShape="1">
          <a:blip r:embed="rId3">
            <a:alphaModFix/>
          </a:blip>
          <a:srcRect b="0" l="0" r="0" t="0"/>
          <a:stretch/>
        </p:blipFill>
        <p:spPr>
          <a:xfrm>
            <a:off x="3499646" y="2186454"/>
            <a:ext cx="996408" cy="1493001"/>
          </a:xfrm>
          <a:prstGeom prst="rect">
            <a:avLst/>
          </a:prstGeom>
          <a:noFill/>
          <a:ln>
            <a:noFill/>
          </a:ln>
        </p:spPr>
      </p:pic>
      <p:pic>
        <p:nvPicPr>
          <p:cNvPr id="325" name="Google Shape;325;p16"/>
          <p:cNvPicPr preferRelativeResize="0"/>
          <p:nvPr/>
        </p:nvPicPr>
        <p:blipFill rotWithShape="1">
          <a:blip r:embed="rId4">
            <a:alphaModFix/>
          </a:blip>
          <a:srcRect b="0" l="0" r="0" t="0"/>
          <a:stretch/>
        </p:blipFill>
        <p:spPr>
          <a:xfrm>
            <a:off x="4825139" y="2205145"/>
            <a:ext cx="1036226" cy="1474285"/>
          </a:xfrm>
          <a:prstGeom prst="rect">
            <a:avLst/>
          </a:prstGeom>
          <a:noFill/>
          <a:ln>
            <a:noFill/>
          </a:ln>
        </p:spPr>
      </p:pic>
      <p:sp>
        <p:nvSpPr>
          <p:cNvPr id="326" name="Google Shape;326;p16"/>
          <p:cNvSpPr txBox="1"/>
          <p:nvPr>
            <p:ph idx="11" type="ftr"/>
          </p:nvPr>
        </p:nvSpPr>
        <p:spPr>
          <a:xfrm>
            <a:off x="442299" y="4879606"/>
            <a:ext cx="2269144" cy="190500"/>
          </a:xfrm>
          <a:prstGeom prst="rect">
            <a:avLst/>
          </a:prstGeom>
          <a:noFill/>
          <a:ln>
            <a:noFill/>
          </a:ln>
        </p:spPr>
        <p:txBody>
          <a:bodyPr anchorCtr="0" anchor="t" bIns="0" lIns="0" spcFirstLastPara="1" rIns="0" wrap="square" tIns="76200">
            <a:spAutoFit/>
          </a:bodyPr>
          <a:lstStyle/>
          <a:p>
            <a:pPr indent="0" lvl="0" marL="197485" rtl="0" algn="l">
              <a:lnSpc>
                <a:spcPct val="111428"/>
              </a:lnSpc>
              <a:spcBef>
                <a:spcPts val="0"/>
              </a:spcBef>
              <a:spcAft>
                <a:spcPts val="0"/>
              </a:spcAft>
              <a:buSzPts val="1400"/>
              <a:buNone/>
            </a:pPr>
            <a:r>
              <a:rPr lang="en-US"/>
              <a:t>© Copyright 2023 Percona® LLC. All rights reserved</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17"/>
          <p:cNvSpPr txBox="1"/>
          <p:nvPr/>
        </p:nvSpPr>
        <p:spPr>
          <a:xfrm>
            <a:off x="1318922" y="2064712"/>
            <a:ext cx="2712085" cy="1021080"/>
          </a:xfrm>
          <a:prstGeom prst="rect">
            <a:avLst/>
          </a:prstGeom>
          <a:noFill/>
          <a:ln>
            <a:noFill/>
          </a:ln>
        </p:spPr>
        <p:txBody>
          <a:bodyPr anchorCtr="0" anchor="t" bIns="0" lIns="0" spcFirstLastPara="1" rIns="0" wrap="square" tIns="27925">
            <a:spAutoFit/>
          </a:bodyPr>
          <a:lstStyle/>
          <a:p>
            <a:pPr indent="-6350" lvl="0" marL="12065" marR="5080" rtl="0" algn="ctr">
              <a:lnSpc>
                <a:spcPct val="118181"/>
              </a:lnSpc>
              <a:spcBef>
                <a:spcPts val="0"/>
              </a:spcBef>
              <a:spcAft>
                <a:spcPts val="0"/>
              </a:spcAft>
              <a:buClr>
                <a:srgbClr val="000000"/>
              </a:buClr>
              <a:buSzPts val="2200"/>
              <a:buFont typeface="Arial"/>
              <a:buNone/>
            </a:pPr>
            <a:r>
              <a:rPr b="1" i="0" lang="en-US" sz="2200" u="none" cap="none" strike="noStrike">
                <a:solidFill>
                  <a:srgbClr val="26A78E"/>
                </a:solidFill>
                <a:latin typeface="Arial"/>
                <a:ea typeface="Arial"/>
                <a:cs typeface="Arial"/>
                <a:sym typeface="Arial"/>
              </a:rPr>
              <a:t>Are there any real differences between MySQL 5.7 and 8.0?</a:t>
            </a:r>
            <a:endParaRPr b="0" i="0" sz="2200" u="none" cap="none" strike="noStrike">
              <a:solidFill>
                <a:srgbClr val="000000"/>
              </a:solidFill>
              <a:latin typeface="Arial"/>
              <a:ea typeface="Arial"/>
              <a:cs typeface="Arial"/>
              <a:sym typeface="Arial"/>
            </a:endParaRPr>
          </a:p>
        </p:txBody>
      </p:sp>
      <p:sp>
        <p:nvSpPr>
          <p:cNvPr id="332" name="Google Shape;332;p17"/>
          <p:cNvSpPr txBox="1"/>
          <p:nvPr>
            <p:ph type="title"/>
          </p:nvPr>
        </p:nvSpPr>
        <p:spPr>
          <a:xfrm>
            <a:off x="352813" y="380072"/>
            <a:ext cx="8438372" cy="747699"/>
          </a:xfrm>
          <a:prstGeom prst="rect">
            <a:avLst/>
          </a:prstGeom>
          <a:noFill/>
          <a:ln>
            <a:noFill/>
          </a:ln>
        </p:spPr>
        <p:txBody>
          <a:bodyPr anchorCtr="0" anchor="t" bIns="0" lIns="0" spcFirstLastPara="1" rIns="0" wrap="square" tIns="299875">
            <a:spAutoFit/>
          </a:bodyPr>
          <a:lstStyle/>
          <a:p>
            <a:pPr indent="0" lvl="0" marL="499744" rtl="0" algn="l">
              <a:lnSpc>
                <a:spcPct val="100000"/>
              </a:lnSpc>
              <a:spcBef>
                <a:spcPts val="0"/>
              </a:spcBef>
              <a:spcAft>
                <a:spcPts val="0"/>
              </a:spcAft>
              <a:buSzPts val="1400"/>
              <a:buNone/>
            </a:pPr>
            <a:r>
              <a:rPr lang="en-US"/>
              <a:t>Upgrading MySQL from 5.7 to 8.0</a:t>
            </a:r>
            <a:endParaRPr/>
          </a:p>
        </p:txBody>
      </p:sp>
      <p:sp>
        <p:nvSpPr>
          <p:cNvPr id="333" name="Google Shape;333;p17"/>
          <p:cNvSpPr/>
          <p:nvPr/>
        </p:nvSpPr>
        <p:spPr>
          <a:xfrm>
            <a:off x="4559300" y="1682526"/>
            <a:ext cx="0" cy="1969135"/>
          </a:xfrm>
          <a:custGeom>
            <a:rect b="b" l="l" r="r" t="t"/>
            <a:pathLst>
              <a:path extrusionOk="0" h="1969135" w="120000">
                <a:moveTo>
                  <a:pt x="0" y="1968590"/>
                </a:moveTo>
                <a:lnTo>
                  <a:pt x="0" y="0"/>
                </a:lnTo>
              </a:path>
            </a:pathLst>
          </a:custGeom>
          <a:noFill/>
          <a:ln cap="flat" cmpd="sng" w="25400">
            <a:solidFill>
              <a:srgbClr val="FF7E1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17"/>
          <p:cNvSpPr txBox="1"/>
          <p:nvPr/>
        </p:nvSpPr>
        <p:spPr>
          <a:xfrm>
            <a:off x="5317575" y="2045840"/>
            <a:ext cx="2589530" cy="1021080"/>
          </a:xfrm>
          <a:prstGeom prst="rect">
            <a:avLst/>
          </a:prstGeom>
          <a:noFill/>
          <a:ln>
            <a:noFill/>
          </a:ln>
        </p:spPr>
        <p:txBody>
          <a:bodyPr anchorCtr="0" anchor="t" bIns="0" lIns="0" spcFirstLastPara="1" rIns="0" wrap="square" tIns="27925">
            <a:spAutoFit/>
          </a:bodyPr>
          <a:lstStyle/>
          <a:p>
            <a:pPr indent="2540" lvl="0" marL="12700" marR="5080" rtl="0" algn="ctr">
              <a:lnSpc>
                <a:spcPct val="118181"/>
              </a:lnSpc>
              <a:spcBef>
                <a:spcPts val="0"/>
              </a:spcBef>
              <a:spcAft>
                <a:spcPts val="0"/>
              </a:spcAft>
              <a:buClr>
                <a:srgbClr val="000000"/>
              </a:buClr>
              <a:buSzPts val="2200"/>
              <a:buFont typeface="Arial"/>
              <a:buNone/>
            </a:pPr>
            <a:r>
              <a:rPr b="1" i="0" lang="en-US" sz="2200" u="none" cap="none" strike="noStrike">
                <a:solidFill>
                  <a:srgbClr val="106BCC"/>
                </a:solidFill>
                <a:latin typeface="Arial"/>
                <a:ea typeface="Arial"/>
                <a:cs typeface="Arial"/>
                <a:sym typeface="Arial"/>
              </a:rPr>
              <a:t>Where are the missing 6.x and 7.x releases?</a:t>
            </a:r>
            <a:endParaRPr b="0" i="0" sz="2200" u="none" cap="none" strike="noStrike">
              <a:solidFill>
                <a:srgbClr val="000000"/>
              </a:solidFill>
              <a:latin typeface="Arial"/>
              <a:ea typeface="Arial"/>
              <a:cs typeface="Arial"/>
              <a:sym typeface="Arial"/>
            </a:endParaRPr>
          </a:p>
        </p:txBody>
      </p:sp>
      <p:sp>
        <p:nvSpPr>
          <p:cNvPr id="335" name="Google Shape;335;p17"/>
          <p:cNvSpPr txBox="1"/>
          <p:nvPr>
            <p:ph idx="11" type="ftr"/>
          </p:nvPr>
        </p:nvSpPr>
        <p:spPr>
          <a:xfrm>
            <a:off x="442299" y="4879606"/>
            <a:ext cx="2269144" cy="190500"/>
          </a:xfrm>
          <a:prstGeom prst="rect">
            <a:avLst/>
          </a:prstGeom>
          <a:noFill/>
          <a:ln>
            <a:noFill/>
          </a:ln>
        </p:spPr>
        <p:txBody>
          <a:bodyPr anchorCtr="0" anchor="t" bIns="0" lIns="0" spcFirstLastPara="1" rIns="0" wrap="square" tIns="0">
            <a:spAutoFit/>
          </a:bodyPr>
          <a:lstStyle/>
          <a:p>
            <a:pPr indent="0" lvl="0" marL="121285" rtl="0" algn="l">
              <a:lnSpc>
                <a:spcPct val="111428"/>
              </a:lnSpc>
              <a:spcBef>
                <a:spcPts val="0"/>
              </a:spcBef>
              <a:spcAft>
                <a:spcPts val="0"/>
              </a:spcAft>
              <a:buSzPts val="1400"/>
              <a:buNone/>
            </a:pPr>
            <a:r>
              <a:rPr lang="en-US"/>
              <a:t>© Copyright 2023 Percona® LLC. All rights reserved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18"/>
          <p:cNvSpPr txBox="1"/>
          <p:nvPr/>
        </p:nvSpPr>
        <p:spPr>
          <a:xfrm>
            <a:off x="1318922" y="1836112"/>
            <a:ext cx="2712085" cy="1021080"/>
          </a:xfrm>
          <a:prstGeom prst="rect">
            <a:avLst/>
          </a:prstGeom>
          <a:noFill/>
          <a:ln>
            <a:noFill/>
          </a:ln>
        </p:spPr>
        <p:txBody>
          <a:bodyPr anchorCtr="0" anchor="t" bIns="0" lIns="0" spcFirstLastPara="1" rIns="0" wrap="square" tIns="27925">
            <a:spAutoFit/>
          </a:bodyPr>
          <a:lstStyle/>
          <a:p>
            <a:pPr indent="-6350" lvl="0" marL="12065" marR="5080" rtl="0" algn="ctr">
              <a:lnSpc>
                <a:spcPct val="118181"/>
              </a:lnSpc>
              <a:spcBef>
                <a:spcPts val="0"/>
              </a:spcBef>
              <a:spcAft>
                <a:spcPts val="0"/>
              </a:spcAft>
              <a:buClr>
                <a:srgbClr val="000000"/>
              </a:buClr>
              <a:buSzPts val="2200"/>
              <a:buFont typeface="Arial"/>
              <a:buNone/>
            </a:pPr>
            <a:r>
              <a:rPr b="1" i="0" lang="en-US" sz="2200" u="none" cap="none" strike="noStrike">
                <a:solidFill>
                  <a:srgbClr val="26A78E"/>
                </a:solidFill>
                <a:latin typeface="Arial"/>
                <a:ea typeface="Arial"/>
                <a:cs typeface="Arial"/>
                <a:sym typeface="Arial"/>
              </a:rPr>
              <a:t>Are there any real differences between MySQL 5.7 and 8.0?</a:t>
            </a:r>
            <a:endParaRPr b="0" i="0" sz="2200" u="none" cap="none" strike="noStrike">
              <a:solidFill>
                <a:srgbClr val="000000"/>
              </a:solidFill>
              <a:latin typeface="Arial"/>
              <a:ea typeface="Arial"/>
              <a:cs typeface="Arial"/>
              <a:sym typeface="Arial"/>
            </a:endParaRPr>
          </a:p>
        </p:txBody>
      </p:sp>
      <p:sp>
        <p:nvSpPr>
          <p:cNvPr id="341" name="Google Shape;341;p18"/>
          <p:cNvSpPr txBox="1"/>
          <p:nvPr>
            <p:ph type="title"/>
          </p:nvPr>
        </p:nvSpPr>
        <p:spPr>
          <a:xfrm>
            <a:off x="352813" y="380072"/>
            <a:ext cx="8438372" cy="747699"/>
          </a:xfrm>
          <a:prstGeom prst="rect">
            <a:avLst/>
          </a:prstGeom>
          <a:noFill/>
          <a:ln>
            <a:noFill/>
          </a:ln>
        </p:spPr>
        <p:txBody>
          <a:bodyPr anchorCtr="0" anchor="t" bIns="0" lIns="0" spcFirstLastPara="1" rIns="0" wrap="square" tIns="299875">
            <a:spAutoFit/>
          </a:bodyPr>
          <a:lstStyle/>
          <a:p>
            <a:pPr indent="0" lvl="0" marL="499744" rtl="0" algn="l">
              <a:lnSpc>
                <a:spcPct val="100000"/>
              </a:lnSpc>
              <a:spcBef>
                <a:spcPts val="0"/>
              </a:spcBef>
              <a:spcAft>
                <a:spcPts val="0"/>
              </a:spcAft>
              <a:buSzPts val="1400"/>
              <a:buNone/>
            </a:pPr>
            <a:r>
              <a:rPr lang="en-US"/>
              <a:t>Upgrading MySQL from 5.7 to 8.0</a:t>
            </a:r>
            <a:endParaRPr/>
          </a:p>
        </p:txBody>
      </p:sp>
      <p:sp>
        <p:nvSpPr>
          <p:cNvPr id="342" name="Google Shape;342;p18"/>
          <p:cNvSpPr/>
          <p:nvPr/>
        </p:nvSpPr>
        <p:spPr>
          <a:xfrm>
            <a:off x="4559300" y="1682526"/>
            <a:ext cx="0" cy="1969135"/>
          </a:xfrm>
          <a:custGeom>
            <a:rect b="b" l="l" r="r" t="t"/>
            <a:pathLst>
              <a:path extrusionOk="0" h="1969135" w="120000">
                <a:moveTo>
                  <a:pt x="0" y="1968590"/>
                </a:moveTo>
                <a:lnTo>
                  <a:pt x="0" y="0"/>
                </a:lnTo>
              </a:path>
            </a:pathLst>
          </a:custGeom>
          <a:noFill/>
          <a:ln cap="flat" cmpd="sng" w="25400">
            <a:solidFill>
              <a:srgbClr val="FF7E1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18"/>
          <p:cNvSpPr txBox="1"/>
          <p:nvPr/>
        </p:nvSpPr>
        <p:spPr>
          <a:xfrm>
            <a:off x="5317575" y="1817240"/>
            <a:ext cx="2589530" cy="1021080"/>
          </a:xfrm>
          <a:prstGeom prst="rect">
            <a:avLst/>
          </a:prstGeom>
          <a:noFill/>
          <a:ln>
            <a:noFill/>
          </a:ln>
        </p:spPr>
        <p:txBody>
          <a:bodyPr anchorCtr="0" anchor="t" bIns="0" lIns="0" spcFirstLastPara="1" rIns="0" wrap="square" tIns="27925">
            <a:spAutoFit/>
          </a:bodyPr>
          <a:lstStyle/>
          <a:p>
            <a:pPr indent="2540" lvl="0" marL="12700" marR="5080" rtl="0" algn="ctr">
              <a:lnSpc>
                <a:spcPct val="118181"/>
              </a:lnSpc>
              <a:spcBef>
                <a:spcPts val="0"/>
              </a:spcBef>
              <a:spcAft>
                <a:spcPts val="0"/>
              </a:spcAft>
              <a:buClr>
                <a:srgbClr val="000000"/>
              </a:buClr>
              <a:buSzPts val="2200"/>
              <a:buFont typeface="Arial"/>
              <a:buNone/>
            </a:pPr>
            <a:r>
              <a:rPr b="1" i="0" lang="en-US" sz="2200" u="none" cap="none" strike="noStrike">
                <a:solidFill>
                  <a:srgbClr val="106BCC"/>
                </a:solidFill>
                <a:latin typeface="Arial"/>
                <a:ea typeface="Arial"/>
                <a:cs typeface="Arial"/>
                <a:sym typeface="Arial"/>
              </a:rPr>
              <a:t>Where are the missing 6.x and 7.x releases?</a:t>
            </a:r>
            <a:endParaRPr b="0" i="0" sz="2200" u="none" cap="none" strike="noStrike">
              <a:solidFill>
                <a:srgbClr val="000000"/>
              </a:solidFill>
              <a:latin typeface="Arial"/>
              <a:ea typeface="Arial"/>
              <a:cs typeface="Arial"/>
              <a:sym typeface="Arial"/>
            </a:endParaRPr>
          </a:p>
        </p:txBody>
      </p:sp>
      <p:grpSp>
        <p:nvGrpSpPr>
          <p:cNvPr id="344" name="Google Shape;344;p18"/>
          <p:cNvGrpSpPr/>
          <p:nvPr/>
        </p:nvGrpSpPr>
        <p:grpSpPr>
          <a:xfrm>
            <a:off x="2396915" y="2705022"/>
            <a:ext cx="4836155" cy="2438477"/>
            <a:chOff x="2396915" y="2705022"/>
            <a:chExt cx="4836155" cy="2438477"/>
          </a:xfrm>
        </p:grpSpPr>
        <p:pic>
          <p:nvPicPr>
            <p:cNvPr id="345" name="Google Shape;345;p18"/>
            <p:cNvPicPr preferRelativeResize="0"/>
            <p:nvPr/>
          </p:nvPicPr>
          <p:blipFill rotWithShape="1">
            <a:blip r:embed="rId3">
              <a:alphaModFix/>
            </a:blip>
            <a:srcRect b="0" l="0" r="0" t="0"/>
            <a:stretch/>
          </p:blipFill>
          <p:spPr>
            <a:xfrm>
              <a:off x="2701818" y="3058317"/>
              <a:ext cx="4224137" cy="1881703"/>
            </a:xfrm>
            <a:prstGeom prst="rect">
              <a:avLst/>
            </a:prstGeom>
            <a:noFill/>
            <a:ln>
              <a:noFill/>
            </a:ln>
          </p:spPr>
        </p:pic>
        <p:pic>
          <p:nvPicPr>
            <p:cNvPr id="346" name="Google Shape;346;p18"/>
            <p:cNvPicPr preferRelativeResize="0"/>
            <p:nvPr/>
          </p:nvPicPr>
          <p:blipFill rotWithShape="1">
            <a:blip r:embed="rId4">
              <a:alphaModFix/>
            </a:blip>
            <a:srcRect b="0" l="0" r="0" t="0"/>
            <a:stretch/>
          </p:blipFill>
          <p:spPr>
            <a:xfrm>
              <a:off x="2396915" y="2705022"/>
              <a:ext cx="4836155" cy="2438477"/>
            </a:xfrm>
            <a:prstGeom prst="rect">
              <a:avLst/>
            </a:prstGeom>
            <a:noFill/>
            <a:ln>
              <a:noFill/>
            </a:ln>
          </p:spPr>
        </p:pic>
      </p:grpSp>
      <p:sp>
        <p:nvSpPr>
          <p:cNvPr id="347" name="Google Shape;347;p18"/>
          <p:cNvSpPr txBox="1"/>
          <p:nvPr/>
        </p:nvSpPr>
        <p:spPr>
          <a:xfrm rot="240000">
            <a:off x="2996708" y="3788862"/>
            <a:ext cx="3383936" cy="254000"/>
          </a:xfrm>
          <a:prstGeom prst="rect">
            <a:avLst/>
          </a:prstGeom>
          <a:noFill/>
          <a:ln>
            <a:noFill/>
          </a:ln>
        </p:spPr>
        <p:txBody>
          <a:bodyPr anchorCtr="0" anchor="t" bIns="0" lIns="0" spcFirstLastPara="1" rIns="0" wrap="square" tIns="0">
            <a:spAutoFit/>
          </a:bodyPr>
          <a:lstStyle/>
          <a:p>
            <a:pPr indent="0" lvl="0" marL="0" marR="0" rtl="0" algn="l">
              <a:lnSpc>
                <a:spcPct val="55166"/>
              </a:lnSpc>
              <a:spcBef>
                <a:spcPts val="0"/>
              </a:spcBef>
              <a:spcAft>
                <a:spcPts val="0"/>
              </a:spcAft>
              <a:buClr>
                <a:srgbClr val="000000"/>
              </a:buClr>
              <a:buSzPts val="3000"/>
              <a:buFont typeface="Arial"/>
              <a:buNone/>
            </a:pPr>
            <a:r>
              <a:rPr b="1" baseline="30000" i="0" lang="en-US" sz="3000" u="none" cap="none" strike="noStrike">
                <a:solidFill>
                  <a:srgbClr val="106BCC"/>
                </a:solidFill>
                <a:latin typeface="Arial"/>
                <a:ea typeface="Arial"/>
                <a:cs typeface="Arial"/>
                <a:sym typeface="Arial"/>
              </a:rPr>
              <a:t>the answer to both </a:t>
            </a:r>
            <a:r>
              <a:rPr b="1" i="0" lang="en-US" sz="2000" u="none" cap="none" strike="noStrike">
                <a:solidFill>
                  <a:srgbClr val="106BCC"/>
                </a:solidFill>
                <a:latin typeface="Arial"/>
                <a:ea typeface="Arial"/>
                <a:cs typeface="Arial"/>
                <a:sym typeface="Arial"/>
              </a:rPr>
              <a:t>questions </a:t>
            </a:r>
            <a:r>
              <a:rPr b="1" baseline="-25000" i="0" lang="en-US" sz="3000" u="none" cap="none" strike="noStrike">
                <a:solidFill>
                  <a:srgbClr val="106BCC"/>
                </a:solidFill>
                <a:latin typeface="Arial"/>
                <a:ea typeface="Arial"/>
                <a:cs typeface="Arial"/>
                <a:sym typeface="Arial"/>
              </a:rPr>
              <a:t>is</a:t>
            </a:r>
            <a:endParaRPr b="0" baseline="-25000" i="0" sz="3000" u="none" cap="none" strike="noStrike">
              <a:solidFill>
                <a:srgbClr val="000000"/>
              </a:solidFill>
              <a:latin typeface="Arial"/>
              <a:ea typeface="Arial"/>
              <a:cs typeface="Arial"/>
              <a:sym typeface="Arial"/>
            </a:endParaRPr>
          </a:p>
        </p:txBody>
      </p:sp>
      <p:sp>
        <p:nvSpPr>
          <p:cNvPr id="348" name="Google Shape;348;p18"/>
          <p:cNvSpPr txBox="1"/>
          <p:nvPr>
            <p:ph idx="11" type="ftr"/>
          </p:nvPr>
        </p:nvSpPr>
        <p:spPr>
          <a:xfrm>
            <a:off x="442299" y="4879606"/>
            <a:ext cx="2269144" cy="190500"/>
          </a:xfrm>
          <a:prstGeom prst="rect">
            <a:avLst/>
          </a:prstGeom>
          <a:noFill/>
          <a:ln>
            <a:noFill/>
          </a:ln>
        </p:spPr>
        <p:txBody>
          <a:bodyPr anchorCtr="0" anchor="t" bIns="0" lIns="0" spcFirstLastPara="1" rIns="0" wrap="square" tIns="0">
            <a:spAutoFit/>
          </a:bodyPr>
          <a:lstStyle/>
          <a:p>
            <a:pPr indent="0" lvl="0" marL="121285" rtl="0" algn="l">
              <a:lnSpc>
                <a:spcPct val="111428"/>
              </a:lnSpc>
              <a:spcBef>
                <a:spcPts val="0"/>
              </a:spcBef>
              <a:spcAft>
                <a:spcPts val="0"/>
              </a:spcAft>
              <a:buSzPts val="1400"/>
              <a:buNone/>
            </a:pPr>
            <a:r>
              <a:rPr lang="en-US"/>
              <a:t>© Copyright 2023 Percona® LLC. All rights reserved</a:t>
            </a:r>
            <a:endParaRPr/>
          </a:p>
        </p:txBody>
      </p:sp>
      <p:sp>
        <p:nvSpPr>
          <p:cNvPr id="349" name="Google Shape;349;p18"/>
          <p:cNvSpPr txBox="1"/>
          <p:nvPr/>
        </p:nvSpPr>
        <p:spPr>
          <a:xfrm rot="240000">
            <a:off x="4377424" y="4102440"/>
            <a:ext cx="770164" cy="254000"/>
          </a:xfrm>
          <a:prstGeom prst="rect">
            <a:avLst/>
          </a:prstGeom>
          <a:noFill/>
          <a:ln>
            <a:noFill/>
          </a:ln>
        </p:spPr>
        <p:txBody>
          <a:bodyPr anchorCtr="0" anchor="t" bIns="0" lIns="0" spcFirstLastPara="1" rIns="0" wrap="square" tIns="0">
            <a:spAutoFit/>
          </a:bodyPr>
          <a:lstStyle/>
          <a:p>
            <a:pPr indent="0" lvl="0" marL="0" marR="0" rtl="0" algn="l">
              <a:lnSpc>
                <a:spcPct val="82500"/>
              </a:lnSpc>
              <a:spcBef>
                <a:spcPts val="0"/>
              </a:spcBef>
              <a:spcAft>
                <a:spcPts val="0"/>
              </a:spcAft>
              <a:buClr>
                <a:srgbClr val="000000"/>
              </a:buClr>
              <a:buSzPts val="2000"/>
              <a:buFont typeface="Arial"/>
              <a:buNone/>
            </a:pPr>
            <a:r>
              <a:rPr b="1" i="0" lang="en-US" sz="2000" u="none" cap="none" strike="noStrike">
                <a:solidFill>
                  <a:srgbClr val="106BCC"/>
                </a:solidFill>
                <a:latin typeface="Arial"/>
                <a:ea typeface="Arial"/>
                <a:cs typeface="Arial"/>
                <a:sym typeface="Arial"/>
              </a:rPr>
              <a:t>“YES”</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g33acba9b9d3_0_19"/>
          <p:cNvSpPr txBox="1"/>
          <p:nvPr>
            <p:ph type="title"/>
          </p:nvPr>
        </p:nvSpPr>
        <p:spPr>
          <a:xfrm>
            <a:off x="1278897" y="727307"/>
            <a:ext cx="6586200" cy="536100"/>
          </a:xfrm>
          <a:prstGeom prst="rect">
            <a:avLst/>
          </a:prstGeom>
          <a:noFill/>
          <a:ln>
            <a:noFill/>
          </a:ln>
        </p:spPr>
        <p:txBody>
          <a:bodyPr anchorCtr="0" anchor="t" bIns="0" lIns="0" spcFirstLastPara="1" rIns="0" wrap="square" tIns="12700">
            <a:spAutoFit/>
          </a:bodyPr>
          <a:lstStyle/>
          <a:p>
            <a:pPr indent="0" lvl="0" marL="0" rtl="0" algn="ctr">
              <a:lnSpc>
                <a:spcPct val="114264"/>
              </a:lnSpc>
              <a:spcBef>
                <a:spcPts val="0"/>
              </a:spcBef>
              <a:spcAft>
                <a:spcPts val="0"/>
              </a:spcAft>
              <a:buSzPts val="1400"/>
              <a:buNone/>
            </a:pPr>
            <a:r>
              <a:t/>
            </a:r>
            <a:endParaRPr sz="3400">
              <a:latin typeface="Arial"/>
              <a:ea typeface="Arial"/>
              <a:cs typeface="Arial"/>
              <a:sym typeface="Arial"/>
            </a:endParaRPr>
          </a:p>
        </p:txBody>
      </p:sp>
      <p:sp>
        <p:nvSpPr>
          <p:cNvPr id="355" name="Google Shape;355;g33acba9b9d3_0_19"/>
          <p:cNvSpPr txBox="1"/>
          <p:nvPr>
            <p:ph idx="11" type="ftr"/>
          </p:nvPr>
        </p:nvSpPr>
        <p:spPr>
          <a:xfrm>
            <a:off x="442299" y="4879606"/>
            <a:ext cx="2269200" cy="184800"/>
          </a:xfrm>
          <a:prstGeom prst="rect">
            <a:avLst/>
          </a:prstGeom>
          <a:noFill/>
          <a:ln>
            <a:noFill/>
          </a:ln>
        </p:spPr>
        <p:txBody>
          <a:bodyPr anchorCtr="0" anchor="t" bIns="0" lIns="0" spcFirstLastPara="1" rIns="0" wrap="square" tIns="76200">
            <a:spAutoFit/>
          </a:bodyPr>
          <a:lstStyle/>
          <a:p>
            <a:pPr indent="0" lvl="0" marL="197485" rtl="0" algn="l">
              <a:lnSpc>
                <a:spcPct val="111428"/>
              </a:lnSpc>
              <a:spcBef>
                <a:spcPts val="0"/>
              </a:spcBef>
              <a:spcAft>
                <a:spcPts val="0"/>
              </a:spcAft>
              <a:buSzPts val="1400"/>
              <a:buNone/>
            </a:pPr>
            <a:r>
              <a:rPr lang="en-US"/>
              <a:t>© Copyright 2023 Percona® LLC. All rights reserved</a:t>
            </a:r>
            <a:endParaRPr/>
          </a:p>
        </p:txBody>
      </p:sp>
      <p:pic>
        <p:nvPicPr>
          <p:cNvPr id="356" name="Google Shape;356;g33acba9b9d3_0_19"/>
          <p:cNvPicPr preferRelativeResize="0"/>
          <p:nvPr/>
        </p:nvPicPr>
        <p:blipFill rotWithShape="1">
          <a:blip r:embed="rId3">
            <a:alphaModFix/>
          </a:blip>
          <a:srcRect b="0" l="0" r="0" t="0"/>
          <a:stretch/>
        </p:blipFill>
        <p:spPr>
          <a:xfrm>
            <a:off x="490111" y="2"/>
            <a:ext cx="8163783" cy="4571987"/>
          </a:xfrm>
          <a:prstGeom prst="rect">
            <a:avLst/>
          </a:prstGeom>
          <a:noFill/>
          <a:ln>
            <a:noFill/>
          </a:ln>
          <a:effectLst>
            <a:outerShdw rotWithShape="0" algn="bl" dir="5400000" dist="19050">
              <a:schemeClr val="dk1">
                <a:alpha val="49803"/>
              </a:schemeClr>
            </a:outerShdw>
          </a:effectLst>
        </p:spPr>
      </p:pic>
      <p:sp>
        <p:nvSpPr>
          <p:cNvPr id="357" name="Google Shape;357;g33acba9b9d3_0_19"/>
          <p:cNvSpPr txBox="1"/>
          <p:nvPr/>
        </p:nvSpPr>
        <p:spPr>
          <a:xfrm>
            <a:off x="1393350" y="42379"/>
            <a:ext cx="63573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14264"/>
              </a:lnSpc>
              <a:spcBef>
                <a:spcPts val="0"/>
              </a:spcBef>
              <a:spcAft>
                <a:spcPts val="0"/>
              </a:spcAft>
              <a:buClr>
                <a:srgbClr val="000000"/>
              </a:buClr>
              <a:buSzPts val="3400"/>
              <a:buFont typeface="Arial"/>
              <a:buNone/>
            </a:pPr>
            <a:r>
              <a:rPr b="0" i="0" lang="en-US" sz="3400" u="none" cap="none" strike="noStrike">
                <a:solidFill>
                  <a:schemeClr val="lt1"/>
                </a:solidFill>
                <a:latin typeface="Arial"/>
                <a:ea typeface="Arial"/>
                <a:cs typeface="Arial"/>
                <a:sym typeface="Arial"/>
              </a:rPr>
              <a:t>MySQL 8 key changes</a:t>
            </a:r>
            <a:endParaRPr b="0" i="0" sz="1400" u="none" cap="none" strike="noStrike">
              <a:solidFill>
                <a:srgbClr val="000000"/>
              </a:solidFill>
              <a:latin typeface="Arial"/>
              <a:ea typeface="Arial"/>
              <a:cs typeface="Arial"/>
              <a:sym typeface="Arial"/>
            </a:endParaRPr>
          </a:p>
        </p:txBody>
      </p:sp>
      <p:cxnSp>
        <p:nvCxnSpPr>
          <p:cNvPr id="358" name="Google Shape;358;g33acba9b9d3_0_19"/>
          <p:cNvCxnSpPr/>
          <p:nvPr/>
        </p:nvCxnSpPr>
        <p:spPr>
          <a:xfrm flipH="1">
            <a:off x="8646100" y="-10600"/>
            <a:ext cx="10500" cy="4598400"/>
          </a:xfrm>
          <a:prstGeom prst="straightConnector1">
            <a:avLst/>
          </a:prstGeom>
          <a:noFill/>
          <a:ln cap="flat" cmpd="sng" w="28575">
            <a:solidFill>
              <a:schemeClr val="accent6"/>
            </a:solidFill>
            <a:prstDash val="solid"/>
            <a:round/>
            <a:headEnd len="sm" w="sm" type="none"/>
            <a:tailEnd len="sm" w="sm" type="none"/>
          </a:ln>
        </p:spPr>
      </p:cxnSp>
      <p:cxnSp>
        <p:nvCxnSpPr>
          <p:cNvPr id="359" name="Google Shape;359;g33acba9b9d3_0_19"/>
          <p:cNvCxnSpPr/>
          <p:nvPr/>
        </p:nvCxnSpPr>
        <p:spPr>
          <a:xfrm flipH="1">
            <a:off x="487400" y="-10600"/>
            <a:ext cx="10500" cy="4598400"/>
          </a:xfrm>
          <a:prstGeom prst="straightConnector1">
            <a:avLst/>
          </a:prstGeom>
          <a:noFill/>
          <a:ln cap="flat" cmpd="sng" w="28575">
            <a:solidFill>
              <a:schemeClr val="accent6"/>
            </a:solidFill>
            <a:prstDash val="solid"/>
            <a:round/>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19"/>
          <p:cNvSpPr txBox="1"/>
          <p:nvPr>
            <p:ph type="title"/>
          </p:nvPr>
        </p:nvSpPr>
        <p:spPr>
          <a:xfrm>
            <a:off x="352813" y="380072"/>
            <a:ext cx="8438400" cy="747600"/>
          </a:xfrm>
          <a:prstGeom prst="rect">
            <a:avLst/>
          </a:prstGeom>
          <a:noFill/>
          <a:ln>
            <a:noFill/>
          </a:ln>
        </p:spPr>
        <p:txBody>
          <a:bodyPr anchorCtr="0" anchor="t" bIns="0" lIns="0" spcFirstLastPara="1" rIns="0" wrap="square" tIns="299875">
            <a:spAutoFit/>
          </a:bodyPr>
          <a:lstStyle/>
          <a:p>
            <a:pPr indent="0" lvl="0" marL="499744" rtl="0" algn="l">
              <a:lnSpc>
                <a:spcPct val="100000"/>
              </a:lnSpc>
              <a:spcBef>
                <a:spcPts val="0"/>
              </a:spcBef>
              <a:spcAft>
                <a:spcPts val="0"/>
              </a:spcAft>
              <a:buSzPts val="1400"/>
              <a:buNone/>
            </a:pPr>
            <a:r>
              <a:rPr b="0" lang="en-US">
                <a:latin typeface="Arial"/>
                <a:ea typeface="Arial"/>
                <a:cs typeface="Arial"/>
                <a:sym typeface="Arial"/>
              </a:rPr>
              <a:t>Review of key changes</a:t>
            </a:r>
            <a:endParaRPr/>
          </a:p>
        </p:txBody>
      </p:sp>
      <p:sp>
        <p:nvSpPr>
          <p:cNvPr id="365" name="Google Shape;365;p19"/>
          <p:cNvSpPr txBox="1"/>
          <p:nvPr/>
        </p:nvSpPr>
        <p:spPr>
          <a:xfrm>
            <a:off x="1554257" y="1485159"/>
            <a:ext cx="4652645" cy="1305560"/>
          </a:xfrm>
          <a:prstGeom prst="rect">
            <a:avLst/>
          </a:prstGeom>
          <a:noFill/>
          <a:ln>
            <a:noFill/>
          </a:ln>
        </p:spPr>
        <p:txBody>
          <a:bodyPr anchorCtr="0" anchor="t" bIns="0" lIns="0" spcFirstLastPara="1" rIns="0" wrap="square" tIns="104125">
            <a:spAutoFit/>
          </a:bodyPr>
          <a:lstStyle/>
          <a:p>
            <a:pPr indent="-169545" lvl="0" marL="182245" marR="0" rtl="0" algn="l">
              <a:lnSpc>
                <a:spcPct val="100000"/>
              </a:lnSpc>
              <a:spcBef>
                <a:spcPts val="0"/>
              </a:spcBef>
              <a:spcAft>
                <a:spcPts val="0"/>
              </a:spcAft>
              <a:buClr>
                <a:srgbClr val="26A78E"/>
              </a:buClr>
              <a:buSzPts val="1500"/>
              <a:buFont typeface="Arial"/>
              <a:buChar char="•"/>
            </a:pPr>
            <a:r>
              <a:rPr b="1" i="0" lang="en-US" sz="1500" u="none" cap="none" strike="noStrike">
                <a:solidFill>
                  <a:srgbClr val="26A78E"/>
                </a:solidFill>
                <a:latin typeface="Arial"/>
                <a:ea typeface="Arial"/>
                <a:cs typeface="Arial"/>
                <a:sym typeface="Arial"/>
              </a:rPr>
              <a:t>Major new capabilities and changes incorporated</a:t>
            </a:r>
            <a:endParaRPr b="0" i="0" sz="1500" u="none" cap="none" strike="noStrike">
              <a:solidFill>
                <a:srgbClr val="000000"/>
              </a:solidFill>
              <a:latin typeface="Arial"/>
              <a:ea typeface="Arial"/>
              <a:cs typeface="Arial"/>
              <a:sym typeface="Arial"/>
            </a:endParaRPr>
          </a:p>
          <a:p>
            <a:pPr indent="-169544" lvl="1" marL="563245" marR="0" rtl="0" algn="l">
              <a:lnSpc>
                <a:spcPct val="100000"/>
              </a:lnSpc>
              <a:spcBef>
                <a:spcPts val="720"/>
              </a:spcBef>
              <a:spcAft>
                <a:spcPts val="0"/>
              </a:spcAft>
              <a:buClr>
                <a:srgbClr val="000000"/>
              </a:buClr>
              <a:buSzPts val="1500"/>
              <a:buFont typeface="Arial"/>
              <a:buChar char="•"/>
            </a:pPr>
            <a:r>
              <a:rPr b="0" i="0" lang="en-US" sz="1500" u="none" cap="none" strike="noStrike">
                <a:solidFill>
                  <a:srgbClr val="000000"/>
                </a:solidFill>
                <a:latin typeface="Arial"/>
                <a:ea typeface="Arial"/>
                <a:cs typeface="Arial"/>
                <a:sym typeface="Arial"/>
              </a:rPr>
              <a:t>General changes</a:t>
            </a:r>
            <a:endParaRPr b="0" i="0" sz="1500" u="none" cap="none" strike="noStrike">
              <a:solidFill>
                <a:srgbClr val="000000"/>
              </a:solidFill>
              <a:latin typeface="Arial"/>
              <a:ea typeface="Arial"/>
              <a:cs typeface="Arial"/>
              <a:sym typeface="Arial"/>
            </a:endParaRPr>
          </a:p>
          <a:p>
            <a:pPr indent="-169544" lvl="1" marL="563245" marR="0" rtl="0" algn="l">
              <a:lnSpc>
                <a:spcPct val="100000"/>
              </a:lnSpc>
              <a:spcBef>
                <a:spcPts val="720"/>
              </a:spcBef>
              <a:spcAft>
                <a:spcPts val="0"/>
              </a:spcAft>
              <a:buClr>
                <a:srgbClr val="000000"/>
              </a:buClr>
              <a:buSzPts val="1500"/>
              <a:buFont typeface="Arial"/>
              <a:buChar char="•"/>
            </a:pPr>
            <a:r>
              <a:rPr b="0" i="0" lang="en-US" sz="1500" u="none" cap="none" strike="noStrike">
                <a:solidFill>
                  <a:srgbClr val="000000"/>
                </a:solidFill>
                <a:latin typeface="Arial"/>
                <a:ea typeface="Arial"/>
                <a:cs typeface="Arial"/>
                <a:sym typeface="Arial"/>
              </a:rPr>
              <a:t>InnoDB changes</a:t>
            </a:r>
            <a:endParaRPr b="0" i="0" sz="1500" u="none" cap="none" strike="noStrike">
              <a:solidFill>
                <a:srgbClr val="000000"/>
              </a:solidFill>
              <a:latin typeface="Arial"/>
              <a:ea typeface="Arial"/>
              <a:cs typeface="Arial"/>
              <a:sym typeface="Arial"/>
            </a:endParaRPr>
          </a:p>
          <a:p>
            <a:pPr indent="-169544" lvl="1" marL="563245" marR="0" rtl="0" algn="l">
              <a:lnSpc>
                <a:spcPct val="100000"/>
              </a:lnSpc>
              <a:spcBef>
                <a:spcPts val="720"/>
              </a:spcBef>
              <a:spcAft>
                <a:spcPts val="0"/>
              </a:spcAft>
              <a:buClr>
                <a:srgbClr val="000000"/>
              </a:buClr>
              <a:buSzPts val="1500"/>
              <a:buFont typeface="Arial"/>
              <a:buChar char="•"/>
            </a:pPr>
            <a:r>
              <a:rPr b="0" i="0" lang="en-US" sz="1500" u="none" cap="none" strike="noStrike">
                <a:solidFill>
                  <a:srgbClr val="000000"/>
                </a:solidFill>
                <a:latin typeface="Arial"/>
                <a:ea typeface="Arial"/>
                <a:cs typeface="Arial"/>
                <a:sym typeface="Arial"/>
              </a:rPr>
              <a:t>Security and Account Management changes</a:t>
            </a:r>
            <a:endParaRPr b="0" i="0" sz="1500" u="none" cap="none" strike="noStrike">
              <a:solidFill>
                <a:srgbClr val="000000"/>
              </a:solidFill>
              <a:latin typeface="Arial"/>
              <a:ea typeface="Arial"/>
              <a:cs typeface="Arial"/>
              <a:sym typeface="Arial"/>
            </a:endParaRPr>
          </a:p>
        </p:txBody>
      </p:sp>
      <p:sp>
        <p:nvSpPr>
          <p:cNvPr id="366" name="Google Shape;366;p19"/>
          <p:cNvSpPr txBox="1"/>
          <p:nvPr/>
        </p:nvSpPr>
        <p:spPr>
          <a:xfrm>
            <a:off x="1554257" y="2765319"/>
            <a:ext cx="2715895" cy="985519"/>
          </a:xfrm>
          <a:prstGeom prst="rect">
            <a:avLst/>
          </a:prstGeom>
          <a:noFill/>
          <a:ln>
            <a:noFill/>
          </a:ln>
        </p:spPr>
        <p:txBody>
          <a:bodyPr anchorCtr="0" anchor="t" bIns="0" lIns="0" spcFirstLastPara="1" rIns="0" wrap="square" tIns="104125">
            <a:spAutoFit/>
          </a:bodyPr>
          <a:lstStyle/>
          <a:p>
            <a:pPr indent="-169545" lvl="0" marL="182245" marR="0" rtl="0" algn="l">
              <a:lnSpc>
                <a:spcPct val="100000"/>
              </a:lnSpc>
              <a:spcBef>
                <a:spcPts val="0"/>
              </a:spcBef>
              <a:spcAft>
                <a:spcPts val="0"/>
              </a:spcAft>
              <a:buClr>
                <a:srgbClr val="C08F2B"/>
              </a:buClr>
              <a:buSzPts val="1500"/>
              <a:buFont typeface="Arial"/>
              <a:buChar char="•"/>
            </a:pPr>
            <a:r>
              <a:rPr b="1" i="0" lang="en-US" sz="1500" u="none" cap="none" strike="noStrike">
                <a:solidFill>
                  <a:srgbClr val="C08F2B"/>
                </a:solidFill>
                <a:latin typeface="Arial"/>
                <a:ea typeface="Arial"/>
                <a:cs typeface="Arial"/>
                <a:sym typeface="Arial"/>
              </a:rPr>
              <a:t>Deprecations</a:t>
            </a:r>
            <a:endParaRPr b="0" i="0" sz="1500" u="none" cap="none" strike="noStrike">
              <a:solidFill>
                <a:srgbClr val="000000"/>
              </a:solidFill>
              <a:latin typeface="Arial"/>
              <a:ea typeface="Arial"/>
              <a:cs typeface="Arial"/>
              <a:sym typeface="Arial"/>
            </a:endParaRPr>
          </a:p>
          <a:p>
            <a:pPr indent="-169545" lvl="0" marL="182245" marR="0" rtl="0" algn="l">
              <a:lnSpc>
                <a:spcPct val="100000"/>
              </a:lnSpc>
              <a:spcBef>
                <a:spcPts val="720"/>
              </a:spcBef>
              <a:spcAft>
                <a:spcPts val="0"/>
              </a:spcAft>
              <a:buClr>
                <a:srgbClr val="CC6515"/>
              </a:buClr>
              <a:buSzPts val="1500"/>
              <a:buFont typeface="Arial"/>
              <a:buChar char="•"/>
            </a:pPr>
            <a:r>
              <a:rPr b="1" i="0" lang="en-US" sz="1500" u="none" cap="none" strike="noStrike">
                <a:solidFill>
                  <a:srgbClr val="CC6515"/>
                </a:solidFill>
                <a:latin typeface="Arial"/>
                <a:ea typeface="Arial"/>
                <a:cs typeface="Arial"/>
                <a:sym typeface="Arial"/>
              </a:rPr>
              <a:t>Removals</a:t>
            </a:r>
            <a:endParaRPr b="0" i="0" sz="1500" u="none" cap="none" strike="noStrike">
              <a:solidFill>
                <a:srgbClr val="000000"/>
              </a:solidFill>
              <a:latin typeface="Arial"/>
              <a:ea typeface="Arial"/>
              <a:cs typeface="Arial"/>
              <a:sym typeface="Arial"/>
            </a:endParaRPr>
          </a:p>
          <a:p>
            <a:pPr indent="-169545" lvl="0" marL="182245" marR="0" rtl="0" algn="l">
              <a:lnSpc>
                <a:spcPct val="100000"/>
              </a:lnSpc>
              <a:spcBef>
                <a:spcPts val="720"/>
              </a:spcBef>
              <a:spcAft>
                <a:spcPts val="0"/>
              </a:spcAft>
              <a:buClr>
                <a:srgbClr val="545F76"/>
              </a:buClr>
              <a:buSzPts val="1500"/>
              <a:buFont typeface="Arial"/>
              <a:buChar char="•"/>
            </a:pPr>
            <a:r>
              <a:rPr b="1" i="0" lang="en-US" sz="1500" u="none" cap="none" strike="noStrike">
                <a:solidFill>
                  <a:srgbClr val="545F76"/>
                </a:solidFill>
                <a:latin typeface="Arial"/>
                <a:ea typeface="Arial"/>
                <a:cs typeface="Arial"/>
                <a:sym typeface="Arial"/>
              </a:rPr>
              <a:t>Bonus upgrade impediment</a:t>
            </a:r>
            <a:endParaRPr b="0" i="0" sz="1500" u="none" cap="none" strike="noStrike">
              <a:solidFill>
                <a:srgbClr val="000000"/>
              </a:solidFill>
              <a:latin typeface="Arial"/>
              <a:ea typeface="Arial"/>
              <a:cs typeface="Arial"/>
              <a:sym typeface="Arial"/>
            </a:endParaRPr>
          </a:p>
        </p:txBody>
      </p:sp>
      <p:sp>
        <p:nvSpPr>
          <p:cNvPr id="367" name="Google Shape;367;p19"/>
          <p:cNvSpPr/>
          <p:nvPr/>
        </p:nvSpPr>
        <p:spPr>
          <a:xfrm>
            <a:off x="4681659" y="2829692"/>
            <a:ext cx="0" cy="1048385"/>
          </a:xfrm>
          <a:custGeom>
            <a:rect b="b" l="l" r="r" t="t"/>
            <a:pathLst>
              <a:path extrusionOk="0" h="1048385" w="120000">
                <a:moveTo>
                  <a:pt x="0" y="1048146"/>
                </a:moveTo>
                <a:lnTo>
                  <a:pt x="0" y="0"/>
                </a:lnTo>
              </a:path>
            </a:pathLst>
          </a:custGeom>
          <a:noFill/>
          <a:ln cap="flat" cmpd="sng" w="25400">
            <a:solidFill>
              <a:srgbClr val="FF7E1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8" name="Google Shape;368;p19"/>
          <p:cNvGrpSpPr/>
          <p:nvPr/>
        </p:nvGrpSpPr>
        <p:grpSpPr>
          <a:xfrm>
            <a:off x="4928270" y="3273551"/>
            <a:ext cx="2692399" cy="1124346"/>
            <a:chOff x="4928270" y="3273551"/>
            <a:chExt cx="2692399" cy="1124346"/>
          </a:xfrm>
        </p:grpSpPr>
        <p:pic>
          <p:nvPicPr>
            <p:cNvPr id="369" name="Google Shape;369;p19"/>
            <p:cNvPicPr preferRelativeResize="0"/>
            <p:nvPr/>
          </p:nvPicPr>
          <p:blipFill rotWithShape="1">
            <a:blip r:embed="rId3">
              <a:alphaModFix/>
            </a:blip>
            <a:srcRect b="0" l="0" r="0" t="0"/>
            <a:stretch/>
          </p:blipFill>
          <p:spPr>
            <a:xfrm>
              <a:off x="4928270" y="3273551"/>
              <a:ext cx="2692399" cy="1124346"/>
            </a:xfrm>
            <a:prstGeom prst="rect">
              <a:avLst/>
            </a:prstGeom>
            <a:noFill/>
            <a:ln>
              <a:noFill/>
            </a:ln>
          </p:spPr>
        </p:pic>
        <p:sp>
          <p:nvSpPr>
            <p:cNvPr id="370" name="Google Shape;370;p19"/>
            <p:cNvSpPr/>
            <p:nvPr/>
          </p:nvSpPr>
          <p:spPr>
            <a:xfrm>
              <a:off x="4979070" y="3304352"/>
              <a:ext cx="2590800" cy="1022985"/>
            </a:xfrm>
            <a:custGeom>
              <a:rect b="b" l="l" r="r" t="t"/>
              <a:pathLst>
                <a:path extrusionOk="0" h="1022985" w="2590800">
                  <a:moveTo>
                    <a:pt x="0" y="0"/>
                  </a:moveTo>
                  <a:lnTo>
                    <a:pt x="652462" y="295274"/>
                  </a:lnTo>
                  <a:lnTo>
                    <a:pt x="652462" y="959246"/>
                  </a:lnTo>
                  <a:lnTo>
                    <a:pt x="657452" y="983963"/>
                  </a:lnTo>
                  <a:lnTo>
                    <a:pt x="671061" y="1004147"/>
                  </a:lnTo>
                  <a:lnTo>
                    <a:pt x="691245" y="1017756"/>
                  </a:lnTo>
                  <a:lnTo>
                    <a:pt x="715962" y="1022746"/>
                  </a:lnTo>
                  <a:lnTo>
                    <a:pt x="2527300" y="1022746"/>
                  </a:lnTo>
                  <a:lnTo>
                    <a:pt x="2552016" y="1017756"/>
                  </a:lnTo>
                  <a:lnTo>
                    <a:pt x="2572201" y="1004147"/>
                  </a:lnTo>
                  <a:lnTo>
                    <a:pt x="2585809" y="983963"/>
                  </a:lnTo>
                  <a:lnTo>
                    <a:pt x="2590800" y="959246"/>
                  </a:lnTo>
                  <a:lnTo>
                    <a:pt x="2590800" y="178989"/>
                  </a:lnTo>
                  <a:lnTo>
                    <a:pt x="2585809" y="154273"/>
                  </a:lnTo>
                  <a:lnTo>
                    <a:pt x="2572201" y="134088"/>
                  </a:lnTo>
                  <a:lnTo>
                    <a:pt x="2552016" y="120480"/>
                  </a:lnTo>
                  <a:lnTo>
                    <a:pt x="2527300" y="115489"/>
                  </a:lnTo>
                  <a:lnTo>
                    <a:pt x="1770460" y="115489"/>
                  </a:lnTo>
                  <a:lnTo>
                    <a:pt x="0"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19"/>
            <p:cNvSpPr/>
            <p:nvPr/>
          </p:nvSpPr>
          <p:spPr>
            <a:xfrm>
              <a:off x="4979070" y="3304351"/>
              <a:ext cx="2590800" cy="1022985"/>
            </a:xfrm>
            <a:custGeom>
              <a:rect b="b" l="l" r="r" t="t"/>
              <a:pathLst>
                <a:path extrusionOk="0" h="1022985" w="2590800">
                  <a:moveTo>
                    <a:pt x="0" y="0"/>
                  </a:moveTo>
                  <a:lnTo>
                    <a:pt x="652462" y="295274"/>
                  </a:lnTo>
                  <a:lnTo>
                    <a:pt x="652462" y="959246"/>
                  </a:lnTo>
                  <a:lnTo>
                    <a:pt x="657452" y="983963"/>
                  </a:lnTo>
                  <a:lnTo>
                    <a:pt x="671061" y="1004148"/>
                  </a:lnTo>
                  <a:lnTo>
                    <a:pt x="691245" y="1017756"/>
                  </a:lnTo>
                  <a:lnTo>
                    <a:pt x="715962" y="1022746"/>
                  </a:lnTo>
                  <a:lnTo>
                    <a:pt x="2527300" y="1022746"/>
                  </a:lnTo>
                  <a:lnTo>
                    <a:pt x="2552016" y="1017756"/>
                  </a:lnTo>
                  <a:lnTo>
                    <a:pt x="2572201" y="1004148"/>
                  </a:lnTo>
                  <a:lnTo>
                    <a:pt x="2585809" y="983963"/>
                  </a:lnTo>
                  <a:lnTo>
                    <a:pt x="2590800" y="959246"/>
                  </a:lnTo>
                  <a:lnTo>
                    <a:pt x="2590800" y="178990"/>
                  </a:lnTo>
                  <a:lnTo>
                    <a:pt x="2585809" y="154273"/>
                  </a:lnTo>
                  <a:lnTo>
                    <a:pt x="2572201" y="134089"/>
                  </a:lnTo>
                  <a:lnTo>
                    <a:pt x="2552016" y="120480"/>
                  </a:lnTo>
                  <a:lnTo>
                    <a:pt x="2527300" y="115490"/>
                  </a:lnTo>
                  <a:lnTo>
                    <a:pt x="1770459" y="115490"/>
                  </a:lnTo>
                  <a:lnTo>
                    <a:pt x="0" y="0"/>
                  </a:lnTo>
                  <a:close/>
                </a:path>
              </a:pathLst>
            </a:custGeom>
            <a:noFill/>
            <a:ln cap="flat" cmpd="sng" w="25400">
              <a:solidFill>
                <a:srgbClr val="8659B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2" name="Google Shape;372;p19"/>
          <p:cNvSpPr txBox="1"/>
          <p:nvPr/>
        </p:nvSpPr>
        <p:spPr>
          <a:xfrm>
            <a:off x="5757993" y="3540653"/>
            <a:ext cx="1685925" cy="645160"/>
          </a:xfrm>
          <a:prstGeom prst="rect">
            <a:avLst/>
          </a:prstGeom>
          <a:noFill/>
          <a:ln>
            <a:noFill/>
          </a:ln>
        </p:spPr>
        <p:txBody>
          <a:bodyPr anchorCtr="0" anchor="t" bIns="0" lIns="0" spcFirstLastPara="1" rIns="0" wrap="square" tIns="27925">
            <a:spAutoFit/>
          </a:bodyPr>
          <a:lstStyle/>
          <a:p>
            <a:pPr indent="0" lvl="0" marL="12700" marR="5080" rtl="0" algn="ctr">
              <a:lnSpc>
                <a:spcPct val="114285"/>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This is what can truly impact the upgrade process.</a:t>
            </a:r>
            <a:endParaRPr b="0" i="0" sz="1400" u="none" cap="none" strike="noStrike">
              <a:solidFill>
                <a:srgbClr val="000000"/>
              </a:solidFill>
              <a:latin typeface="Arial"/>
              <a:ea typeface="Arial"/>
              <a:cs typeface="Arial"/>
              <a:sym typeface="Arial"/>
            </a:endParaRPr>
          </a:p>
        </p:txBody>
      </p:sp>
      <p:sp>
        <p:nvSpPr>
          <p:cNvPr id="373" name="Google Shape;373;p19"/>
          <p:cNvSpPr txBox="1"/>
          <p:nvPr>
            <p:ph idx="11" type="ftr"/>
          </p:nvPr>
        </p:nvSpPr>
        <p:spPr>
          <a:xfrm>
            <a:off x="442299" y="4879606"/>
            <a:ext cx="2269144" cy="190500"/>
          </a:xfrm>
          <a:prstGeom prst="rect">
            <a:avLst/>
          </a:prstGeom>
          <a:noFill/>
          <a:ln>
            <a:noFill/>
          </a:ln>
        </p:spPr>
        <p:txBody>
          <a:bodyPr anchorCtr="0" anchor="t" bIns="0" lIns="0" spcFirstLastPara="1" rIns="0" wrap="square" tIns="0">
            <a:spAutoFit/>
          </a:bodyPr>
          <a:lstStyle/>
          <a:p>
            <a:pPr indent="0" lvl="0" marL="121285" rtl="0" algn="l">
              <a:lnSpc>
                <a:spcPct val="111428"/>
              </a:lnSpc>
              <a:spcBef>
                <a:spcPts val="0"/>
              </a:spcBef>
              <a:spcAft>
                <a:spcPts val="0"/>
              </a:spcAft>
              <a:buSzPts val="1400"/>
              <a:buNone/>
            </a:pPr>
            <a:r>
              <a:rPr lang="en-US"/>
              <a:t>© Copyright 2023 Percona® LLC. All rights reserved</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g33947cc111d_0_38"/>
          <p:cNvPicPr preferRelativeResize="0"/>
          <p:nvPr/>
        </p:nvPicPr>
        <p:blipFill rotWithShape="1">
          <a:blip r:embed="rId3">
            <a:alphaModFix/>
          </a:blip>
          <a:srcRect b="0" l="0" r="0" t="0"/>
          <a:stretch/>
        </p:blipFill>
        <p:spPr>
          <a:xfrm>
            <a:off x="1724325" y="105476"/>
            <a:ext cx="5889324" cy="49325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8" name="Shape 98"/>
        <p:cNvGrpSpPr/>
        <p:nvPr/>
      </p:nvGrpSpPr>
      <p:grpSpPr>
        <a:xfrm>
          <a:off x="0" y="0"/>
          <a:ext cx="0" cy="0"/>
          <a:chOff x="0" y="0"/>
          <a:chExt cx="0" cy="0"/>
        </a:xfrm>
      </p:grpSpPr>
      <p:sp>
        <p:nvSpPr>
          <p:cNvPr id="99" name="Google Shape;99;g33947cc111d_0_63"/>
          <p:cNvSpPr txBox="1"/>
          <p:nvPr/>
        </p:nvSpPr>
        <p:spPr>
          <a:xfrm>
            <a:off x="3471721" y="2249777"/>
            <a:ext cx="4077900" cy="10665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2000"/>
              <a:buFont typeface="Arial"/>
              <a:buNone/>
            </a:pPr>
            <a:r>
              <a:rPr b="1" i="0" lang="en-US" sz="2000" u="none" cap="none" strike="noStrike">
                <a:solidFill>
                  <a:srgbClr val="FF9E53"/>
                </a:solidFill>
                <a:latin typeface="Arial"/>
                <a:ea typeface="Arial"/>
                <a:cs typeface="Arial"/>
                <a:sym typeface="Arial"/>
              </a:rPr>
              <a:t>Arunji</a:t>
            </a:r>
            <a:endParaRPr b="0" i="0" sz="2000" u="none" cap="none" strike="noStrike">
              <a:solidFill>
                <a:srgbClr val="000000"/>
              </a:solidFill>
              <a:latin typeface="Arial"/>
              <a:ea typeface="Arial"/>
              <a:cs typeface="Arial"/>
              <a:sym typeface="Arial"/>
            </a:endParaRPr>
          </a:p>
          <a:p>
            <a:pPr indent="0" lvl="0" marL="12700" marR="0" rtl="0" algn="l">
              <a:lnSpc>
                <a:spcPct val="100000"/>
              </a:lnSpc>
              <a:spcBef>
                <a:spcPts val="0"/>
              </a:spcBef>
              <a:spcAft>
                <a:spcPts val="0"/>
              </a:spcAft>
              <a:buClr>
                <a:srgbClr val="000000"/>
              </a:buClr>
              <a:buSzPts val="2000"/>
              <a:buFont typeface="Arial"/>
              <a:buNone/>
            </a:pPr>
            <a:r>
              <a:rPr b="0" i="0" lang="en-US" sz="2000" u="none" cap="none" strike="noStrike">
                <a:solidFill>
                  <a:srgbClr val="FFFFFF"/>
                </a:solidFill>
                <a:latin typeface="Arial"/>
                <a:ea typeface="Arial"/>
                <a:cs typeface="Arial"/>
                <a:sym typeface="Arial"/>
              </a:rPr>
              <a:t>group product manager at Percona</a:t>
            </a:r>
            <a:endParaRPr b="0" i="0" sz="2000" u="none" cap="none" strike="noStrike">
              <a:solidFill>
                <a:srgbClr val="000000"/>
              </a:solidFill>
              <a:latin typeface="Arial"/>
              <a:ea typeface="Arial"/>
              <a:cs typeface="Arial"/>
              <a:sym typeface="Arial"/>
            </a:endParaRPr>
          </a:p>
          <a:p>
            <a:pPr indent="0" lvl="0" marL="12700" marR="0" rtl="0" algn="l">
              <a:lnSpc>
                <a:spcPct val="100000"/>
              </a:lnSpc>
              <a:spcBef>
                <a:spcPts val="1735"/>
              </a:spcBef>
              <a:spcAft>
                <a:spcPts val="0"/>
              </a:spcAft>
              <a:buClr>
                <a:srgbClr val="000000"/>
              </a:buClr>
              <a:buSzPts val="1400"/>
              <a:buFont typeface="Arial"/>
              <a:buNone/>
            </a:pPr>
            <a:r>
              <a:rPr b="0" i="0" lang="en-US" sz="1400" u="none" cap="none" strike="noStrike">
                <a:solidFill>
                  <a:srgbClr val="FFFFFF"/>
                </a:solidFill>
                <a:latin typeface="Arial"/>
                <a:ea typeface="Arial"/>
                <a:cs typeface="Arial"/>
                <a:sym typeface="Arial"/>
              </a:rPr>
              <a:t>database engines: </a:t>
            </a:r>
            <a:r>
              <a:rPr b="0" i="0" lang="en-US" sz="1400" u="none" cap="none" strike="noStrike">
                <a:solidFill>
                  <a:srgbClr val="FF9E53"/>
                </a:solidFill>
                <a:latin typeface="Arial"/>
                <a:ea typeface="Arial"/>
                <a:cs typeface="Arial"/>
                <a:sym typeface="Arial"/>
              </a:rPr>
              <a:t>MySQL</a:t>
            </a:r>
            <a:r>
              <a:rPr b="0" i="0" lang="en-US" sz="1400" u="none" cap="none" strike="noStrike">
                <a:solidFill>
                  <a:srgbClr val="FFFFFF"/>
                </a:solidFill>
                <a:latin typeface="Arial"/>
                <a:ea typeface="Arial"/>
                <a:cs typeface="Arial"/>
                <a:sym typeface="Arial"/>
              </a:rPr>
              <a:t>, PostgreSQL, MongoDB</a:t>
            </a:r>
            <a:endParaRPr b="0" i="0" sz="1400" u="none" cap="none" strike="noStrike">
              <a:solidFill>
                <a:srgbClr val="000000"/>
              </a:solidFill>
              <a:latin typeface="Arial"/>
              <a:ea typeface="Arial"/>
              <a:cs typeface="Arial"/>
              <a:sym typeface="Arial"/>
            </a:endParaRPr>
          </a:p>
        </p:txBody>
      </p:sp>
      <p:sp>
        <p:nvSpPr>
          <p:cNvPr id="100" name="Google Shape;100;g33947cc111d_0_63"/>
          <p:cNvSpPr txBox="1"/>
          <p:nvPr>
            <p:ph type="title"/>
          </p:nvPr>
        </p:nvSpPr>
        <p:spPr>
          <a:xfrm>
            <a:off x="728609" y="380072"/>
            <a:ext cx="4242300" cy="13365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SzPts val="1400"/>
              <a:buNone/>
            </a:pPr>
            <a:r>
              <a:rPr lang="en-US" sz="4300">
                <a:solidFill>
                  <a:srgbClr val="FFFFFF"/>
                </a:solidFill>
              </a:rPr>
              <a:t>About your	host</a:t>
            </a:r>
            <a:endParaRPr sz="4300"/>
          </a:p>
        </p:txBody>
      </p:sp>
      <p:sp>
        <p:nvSpPr>
          <p:cNvPr id="101" name="Google Shape;101;g33947cc111d_0_63"/>
          <p:cNvSpPr/>
          <p:nvPr/>
        </p:nvSpPr>
        <p:spPr>
          <a:xfrm>
            <a:off x="0" y="0"/>
            <a:ext cx="9144000" cy="5143500"/>
          </a:xfrm>
          <a:custGeom>
            <a:rect b="b" l="l" r="r" t="t"/>
            <a:pathLst>
              <a:path extrusionOk="0" h="5143500" w="9144000">
                <a:moveTo>
                  <a:pt x="9144000" y="0"/>
                </a:moveTo>
                <a:lnTo>
                  <a:pt x="0" y="0"/>
                </a:lnTo>
                <a:lnTo>
                  <a:pt x="0" y="5143500"/>
                </a:lnTo>
                <a:lnTo>
                  <a:pt x="9144000" y="5143500"/>
                </a:lnTo>
                <a:lnTo>
                  <a:pt x="9144000" y="0"/>
                </a:lnTo>
                <a:close/>
              </a:path>
            </a:pathLst>
          </a:custGeom>
          <a:solidFill>
            <a:srgbClr val="0E1A5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2" name="Google Shape;102;g33947cc111d_0_63"/>
          <p:cNvPicPr preferRelativeResize="0"/>
          <p:nvPr/>
        </p:nvPicPr>
        <p:blipFill rotWithShape="1">
          <a:blip r:embed="rId3">
            <a:alphaModFix/>
          </a:blip>
          <a:srcRect b="0" l="0" r="0" t="0"/>
          <a:stretch/>
        </p:blipFill>
        <p:spPr>
          <a:xfrm>
            <a:off x="994162" y="0"/>
            <a:ext cx="7250678" cy="51435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20"/>
          <p:cNvSpPr txBox="1"/>
          <p:nvPr>
            <p:ph type="title"/>
          </p:nvPr>
        </p:nvSpPr>
        <p:spPr>
          <a:xfrm>
            <a:off x="352813" y="380072"/>
            <a:ext cx="8438372" cy="747699"/>
          </a:xfrm>
          <a:prstGeom prst="rect">
            <a:avLst/>
          </a:prstGeom>
          <a:noFill/>
          <a:ln>
            <a:noFill/>
          </a:ln>
        </p:spPr>
        <p:txBody>
          <a:bodyPr anchorCtr="0" anchor="t" bIns="0" lIns="0" spcFirstLastPara="1" rIns="0" wrap="square" tIns="299875">
            <a:spAutoFit/>
          </a:bodyPr>
          <a:lstStyle/>
          <a:p>
            <a:pPr indent="0" lvl="0" marL="499744" rtl="0" algn="l">
              <a:lnSpc>
                <a:spcPct val="100000"/>
              </a:lnSpc>
              <a:spcBef>
                <a:spcPts val="0"/>
              </a:spcBef>
              <a:spcAft>
                <a:spcPts val="0"/>
              </a:spcAft>
              <a:buSzPts val="1400"/>
              <a:buNone/>
            </a:pPr>
            <a:r>
              <a:rPr lang="en-US">
                <a:solidFill>
                  <a:srgbClr val="26A78E"/>
                </a:solidFill>
              </a:rPr>
              <a:t>General changes in MySQL 8.0 vs. 5.7</a:t>
            </a:r>
            <a:endParaRPr/>
          </a:p>
        </p:txBody>
      </p:sp>
      <p:sp>
        <p:nvSpPr>
          <p:cNvPr id="384" name="Google Shape;384;p20"/>
          <p:cNvSpPr txBox="1"/>
          <p:nvPr>
            <p:ph idx="11" type="ftr"/>
          </p:nvPr>
        </p:nvSpPr>
        <p:spPr>
          <a:xfrm>
            <a:off x="442299" y="4879606"/>
            <a:ext cx="2269144" cy="190500"/>
          </a:xfrm>
          <a:prstGeom prst="rect">
            <a:avLst/>
          </a:prstGeom>
          <a:noFill/>
          <a:ln>
            <a:noFill/>
          </a:ln>
        </p:spPr>
        <p:txBody>
          <a:bodyPr anchorCtr="0" anchor="t" bIns="0" lIns="0" spcFirstLastPara="1" rIns="0" wrap="square" tIns="0">
            <a:spAutoFit/>
          </a:bodyPr>
          <a:lstStyle/>
          <a:p>
            <a:pPr indent="0" lvl="0" marL="121285" rtl="0" algn="l">
              <a:lnSpc>
                <a:spcPct val="111428"/>
              </a:lnSpc>
              <a:spcBef>
                <a:spcPts val="0"/>
              </a:spcBef>
              <a:spcAft>
                <a:spcPts val="0"/>
              </a:spcAft>
              <a:buSzPts val="1400"/>
              <a:buNone/>
            </a:pPr>
            <a:r>
              <a:rPr lang="en-US"/>
              <a:t>© Copyright 2023 Percona® LLC. All rights reserved</a:t>
            </a:r>
            <a:endParaRPr/>
          </a:p>
        </p:txBody>
      </p:sp>
      <p:sp>
        <p:nvSpPr>
          <p:cNvPr id="385" name="Google Shape;385;p20"/>
          <p:cNvSpPr txBox="1"/>
          <p:nvPr/>
        </p:nvSpPr>
        <p:spPr>
          <a:xfrm>
            <a:off x="796287" y="1402821"/>
            <a:ext cx="3437400" cy="3444900"/>
          </a:xfrm>
          <a:prstGeom prst="rect">
            <a:avLst/>
          </a:prstGeom>
          <a:noFill/>
          <a:ln>
            <a:noFill/>
          </a:ln>
        </p:spPr>
        <p:txBody>
          <a:bodyPr anchorCtr="0" anchor="t" bIns="0" lIns="0" spcFirstLastPara="1" rIns="0" wrap="square" tIns="29825">
            <a:spAutoFit/>
          </a:bodyPr>
          <a:lstStyle/>
          <a:p>
            <a:pPr indent="-170180" lvl="0" marL="182245" marR="61594"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new </a:t>
            </a:r>
            <a:r>
              <a:rPr b="0" i="0" lang="en-US" sz="1000" u="sng" cap="none" strike="noStrike">
                <a:solidFill>
                  <a:schemeClr val="hlink"/>
                </a:solidFill>
                <a:latin typeface="Arial"/>
                <a:ea typeface="Arial"/>
                <a:cs typeface="Arial"/>
                <a:sym typeface="Arial"/>
                <a:hlinkClick r:id="rId3"/>
              </a:rPr>
              <a:t>transaction data dictionary </a:t>
            </a:r>
            <a:r>
              <a:rPr b="0" i="0" lang="en-US" sz="1000" u="none" cap="none" strike="noStrike">
                <a:solidFill>
                  <a:srgbClr val="000000"/>
                </a:solidFill>
                <a:latin typeface="Arial"/>
                <a:ea typeface="Arial"/>
                <a:cs typeface="Arial"/>
                <a:sym typeface="Arial"/>
              </a:rPr>
              <a:t>storing information about 	database objects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35"/>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70180" lvl="0" marL="182245" marR="192405"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atomic DDL statement now combines data dictionary 	updates, storage engine operations and binary log 	writes associated with a DDL operation</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40"/>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70180" lvl="0" marL="182245" marR="172720"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MySQL server now automatically runs all necessary 	upgrade tasks (system tables, objects in other 	schemas like sys schema and user schema) at the 	next startup, so no need to manually run 	“mySQL_upgrade” as of version 8.0.16</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35"/>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70180" lvl="0" marL="182245" marR="80645"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SSL session reuse supported by default with the timeout 	setting</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40"/>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70180" lvl="0" marL="182245" marR="482600"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MySQL server now supports for creation and 	management of resource groups and permits 	assigning threads to particular groups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35"/>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70180" lvl="0" marL="182245" marR="5080"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table encryption can be managed globally by defining and 	enforcing encryption defaults</a:t>
            </a:r>
            <a:endParaRPr b="0" i="0" sz="1000" u="none" cap="none" strike="noStrike">
              <a:solidFill>
                <a:srgbClr val="000000"/>
              </a:solidFill>
              <a:latin typeface="Arial"/>
              <a:ea typeface="Arial"/>
              <a:cs typeface="Arial"/>
              <a:sym typeface="Arial"/>
            </a:endParaRPr>
          </a:p>
        </p:txBody>
      </p:sp>
      <p:sp>
        <p:nvSpPr>
          <p:cNvPr id="386" name="Google Shape;386;p20"/>
          <p:cNvSpPr txBox="1"/>
          <p:nvPr/>
        </p:nvSpPr>
        <p:spPr>
          <a:xfrm>
            <a:off x="4856102" y="1402821"/>
            <a:ext cx="3669600" cy="3731700"/>
          </a:xfrm>
          <a:prstGeom prst="rect">
            <a:avLst/>
          </a:prstGeom>
          <a:noFill/>
          <a:ln>
            <a:noFill/>
          </a:ln>
        </p:spPr>
        <p:txBody>
          <a:bodyPr anchorCtr="0" anchor="t" bIns="0" lIns="0" spcFirstLastPara="1" rIns="0" wrap="square" tIns="29825">
            <a:spAutoFit/>
          </a:bodyPr>
          <a:lstStyle/>
          <a:p>
            <a:pPr indent="-170180" lvl="0" marL="182245" marR="210184" rtl="0" algn="l">
              <a:lnSpc>
                <a:spcPct val="108000"/>
              </a:lnSpc>
              <a:spcBef>
                <a:spcPts val="0"/>
              </a:spcBef>
              <a:spcAft>
                <a:spcPts val="0"/>
              </a:spcAft>
              <a:buClr>
                <a:srgbClr val="000000"/>
              </a:buClr>
              <a:buSzPts val="1000"/>
              <a:buFont typeface="Arial"/>
              <a:buChar char="•"/>
            </a:pPr>
            <a:r>
              <a:rPr b="0" i="0" lang="en-US" sz="1000" u="sng" cap="none" strike="noStrike">
                <a:solidFill>
                  <a:schemeClr val="hlink"/>
                </a:solidFill>
                <a:latin typeface="Arial"/>
                <a:ea typeface="Arial"/>
                <a:cs typeface="Arial"/>
                <a:sym typeface="Arial"/>
                <a:hlinkClick r:id="rId4"/>
              </a:rPr>
              <a:t>default character set</a:t>
            </a:r>
            <a:r>
              <a:rPr b="0" i="0" lang="en-US" sz="1000" u="none" cap="none" strike="noStrike">
                <a:solidFill>
                  <a:srgbClr val="000000"/>
                </a:solidFill>
                <a:latin typeface="Arial"/>
                <a:ea typeface="Arial"/>
                <a:cs typeface="Arial"/>
                <a:sym typeface="Arial"/>
              </a:rPr>
              <a:t> is changed from “latin1” to “utf8mb4”, 	which now has several new collations available</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35"/>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70180" lvl="0" marL="182245" marR="386080"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added support for expressions as default values for the 	BLOB, TEXT, GEOMETRY and JSON data types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40"/>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70180" lvl="0" marL="182245" marR="132080"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new type of backup lock added, which permits DMLs during 	an online backup, while preventing operations which 	could result in an inconsistent snapshot</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35"/>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70180" lvl="0" marL="182245" marR="200025"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TCP/IP port can be now configured specifically for 	administrative connections, even if “max_connections” 	level is already reached on the primary port</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40"/>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70180" lvl="0" marL="182245" marR="5080"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added support for </a:t>
            </a:r>
            <a:r>
              <a:rPr b="0" i="0" lang="en-US" sz="1000" u="sng" cap="none" strike="noStrike">
                <a:solidFill>
                  <a:schemeClr val="hlink"/>
                </a:solidFill>
                <a:latin typeface="Arial"/>
                <a:ea typeface="Arial"/>
                <a:cs typeface="Arial"/>
                <a:sym typeface="Arial"/>
                <a:hlinkClick r:id="rId5"/>
              </a:rPr>
              <a:t>invisible indexes</a:t>
            </a:r>
            <a:r>
              <a:rPr b="0" i="0" lang="en-US" sz="1000" u="none" cap="none" strike="noStrike">
                <a:solidFill>
                  <a:srgbClr val="000000"/>
                </a:solidFill>
                <a:latin typeface="Arial"/>
                <a:ea typeface="Arial"/>
                <a:cs typeface="Arial"/>
                <a:sym typeface="Arial"/>
              </a:rPr>
              <a:t>, which are not used by the 	optimiser and make it possible to test the effect of 	removing an index without actually removing it</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35"/>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70180" lvl="0" marL="182245" marR="131445"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added support for document store, for developing both SQL 	and NoSQL applications with a single DB engine</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40"/>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70180" lvl="0" marL="182245" marR="156210"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it’s now possible to persist global, dynamic server variables 	using the </a:t>
            </a:r>
            <a:r>
              <a:rPr b="0" i="0" lang="en-US" sz="1000" u="sng" cap="none" strike="noStrike">
                <a:solidFill>
                  <a:schemeClr val="hlink"/>
                </a:solidFill>
                <a:latin typeface="Arial"/>
                <a:ea typeface="Arial"/>
                <a:cs typeface="Arial"/>
                <a:sym typeface="Arial"/>
                <a:hlinkClick r:id="rId6"/>
              </a:rPr>
              <a:t>SET PERSIST command</a:t>
            </a:r>
            <a:r>
              <a:rPr b="0" i="0" lang="en-US" sz="1000" u="none" cap="none" strike="noStrike">
                <a:solidFill>
                  <a:srgbClr val="000000"/>
                </a:solidFill>
                <a:latin typeface="Arial"/>
                <a:ea typeface="Arial"/>
                <a:cs typeface="Arial"/>
                <a:sym typeface="Arial"/>
              </a:rPr>
              <a:t> instead of SET 	GLOBAL</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21"/>
          <p:cNvSpPr txBox="1"/>
          <p:nvPr>
            <p:ph type="title"/>
          </p:nvPr>
        </p:nvSpPr>
        <p:spPr>
          <a:xfrm>
            <a:off x="352813" y="380072"/>
            <a:ext cx="8438372" cy="747699"/>
          </a:xfrm>
          <a:prstGeom prst="rect">
            <a:avLst/>
          </a:prstGeom>
          <a:noFill/>
          <a:ln>
            <a:noFill/>
          </a:ln>
        </p:spPr>
        <p:txBody>
          <a:bodyPr anchorCtr="0" anchor="t" bIns="0" lIns="0" spcFirstLastPara="1" rIns="0" wrap="square" tIns="299875">
            <a:spAutoFit/>
          </a:bodyPr>
          <a:lstStyle/>
          <a:p>
            <a:pPr indent="0" lvl="0" marL="499744" rtl="0" algn="l">
              <a:lnSpc>
                <a:spcPct val="100000"/>
              </a:lnSpc>
              <a:spcBef>
                <a:spcPts val="0"/>
              </a:spcBef>
              <a:spcAft>
                <a:spcPts val="0"/>
              </a:spcAft>
              <a:buSzPts val="1400"/>
              <a:buNone/>
            </a:pPr>
            <a:r>
              <a:rPr lang="en-US">
                <a:solidFill>
                  <a:srgbClr val="26A78E"/>
                </a:solidFill>
              </a:rPr>
              <a:t>InnoDB changes in MySQL 8.0 vs. 5.7</a:t>
            </a:r>
            <a:endParaRPr/>
          </a:p>
        </p:txBody>
      </p:sp>
      <p:sp>
        <p:nvSpPr>
          <p:cNvPr id="392" name="Google Shape;392;p21"/>
          <p:cNvSpPr txBox="1"/>
          <p:nvPr>
            <p:ph idx="11" type="ftr"/>
          </p:nvPr>
        </p:nvSpPr>
        <p:spPr>
          <a:xfrm>
            <a:off x="442299" y="4879606"/>
            <a:ext cx="2269144" cy="190500"/>
          </a:xfrm>
          <a:prstGeom prst="rect">
            <a:avLst/>
          </a:prstGeom>
          <a:noFill/>
          <a:ln>
            <a:noFill/>
          </a:ln>
        </p:spPr>
        <p:txBody>
          <a:bodyPr anchorCtr="0" anchor="t" bIns="0" lIns="0" spcFirstLastPara="1" rIns="0" wrap="square" tIns="0">
            <a:spAutoFit/>
          </a:bodyPr>
          <a:lstStyle/>
          <a:p>
            <a:pPr indent="0" lvl="0" marL="121285" rtl="0" algn="l">
              <a:lnSpc>
                <a:spcPct val="111428"/>
              </a:lnSpc>
              <a:spcBef>
                <a:spcPts val="0"/>
              </a:spcBef>
              <a:spcAft>
                <a:spcPts val="0"/>
              </a:spcAft>
              <a:buSzPts val="1400"/>
              <a:buNone/>
            </a:pPr>
            <a:r>
              <a:rPr lang="en-US"/>
              <a:t>© Copyright 2023 Percona® LLC. All rights reserved</a:t>
            </a:r>
            <a:endParaRPr/>
          </a:p>
        </p:txBody>
      </p:sp>
      <p:sp>
        <p:nvSpPr>
          <p:cNvPr id="393" name="Google Shape;393;p21"/>
          <p:cNvSpPr txBox="1"/>
          <p:nvPr/>
        </p:nvSpPr>
        <p:spPr>
          <a:xfrm>
            <a:off x="806075" y="1555455"/>
            <a:ext cx="3401100" cy="2493600"/>
          </a:xfrm>
          <a:prstGeom prst="rect">
            <a:avLst/>
          </a:prstGeom>
          <a:noFill/>
          <a:ln>
            <a:noFill/>
          </a:ln>
        </p:spPr>
        <p:txBody>
          <a:bodyPr anchorCtr="0" anchor="t" bIns="0" lIns="0" spcFirstLastPara="1" rIns="0" wrap="square" tIns="29825">
            <a:spAutoFit/>
          </a:bodyPr>
          <a:lstStyle/>
          <a:p>
            <a:pPr indent="-170180" lvl="0" marL="182245" marR="372110"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the maximum </a:t>
            </a:r>
            <a:r>
              <a:rPr b="0" i="0" lang="en-US" sz="1000" u="sng" cap="none" strike="noStrike">
                <a:solidFill>
                  <a:schemeClr val="hlink"/>
                </a:solidFill>
                <a:latin typeface="Arial"/>
                <a:ea typeface="Arial"/>
                <a:cs typeface="Arial"/>
                <a:sym typeface="Arial"/>
                <a:hlinkClick r:id="rId3"/>
              </a:rPr>
              <a:t>auto-increment counter </a:t>
            </a:r>
            <a:r>
              <a:rPr b="0" i="0" lang="en-US" sz="1000" u="none" cap="none" strike="noStrike">
                <a:solidFill>
                  <a:srgbClr val="000000"/>
                </a:solidFill>
                <a:latin typeface="Arial"/>
                <a:ea typeface="Arial"/>
                <a:cs typeface="Arial"/>
                <a:sym typeface="Arial"/>
              </a:rPr>
              <a:t>value is now 	persistent across the server restarts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35"/>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70180" lvl="0" marL="182245" marR="287020" rtl="0" algn="just">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in an event of index tree corruption, InnoDB writes a 	corruption flag to the redo log, which makes the 	corruption flag crash-safe</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40"/>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70180" lvl="0" marL="182245" marR="40005"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new dynamic variable “innodb_deadlock_detect” may be 	used to disable deadlock detection</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35"/>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70180" lvl="0" marL="182245" marR="259079" rtl="0" algn="just">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InnoDB temporary tables are now created in session 	temporary tablespaces (*.ibt files)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40"/>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70180" lvl="0" marL="182245" marR="5080"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system tables and data dictionary tables are now created 	in a single InnoDB tablespace names mysql.ibd, in 	the MySQL data directory</a:t>
            </a:r>
            <a:endParaRPr b="0" i="0" sz="1000" u="none" cap="none" strike="noStrike">
              <a:solidFill>
                <a:srgbClr val="000000"/>
              </a:solidFill>
              <a:latin typeface="Arial"/>
              <a:ea typeface="Arial"/>
              <a:cs typeface="Arial"/>
              <a:sym typeface="Arial"/>
            </a:endParaRPr>
          </a:p>
        </p:txBody>
      </p:sp>
      <p:sp>
        <p:nvSpPr>
          <p:cNvPr id="394" name="Google Shape;394;p21"/>
          <p:cNvSpPr txBox="1"/>
          <p:nvPr/>
        </p:nvSpPr>
        <p:spPr>
          <a:xfrm>
            <a:off x="4875679" y="1769700"/>
            <a:ext cx="3634800" cy="1503600"/>
          </a:xfrm>
          <a:prstGeom prst="rect">
            <a:avLst/>
          </a:prstGeom>
          <a:noFill/>
          <a:ln>
            <a:noFill/>
          </a:ln>
        </p:spPr>
        <p:txBody>
          <a:bodyPr anchorCtr="0" anchor="t" bIns="0" lIns="0" spcFirstLastPara="1" rIns="0" wrap="square" tIns="29825">
            <a:spAutoFit/>
          </a:bodyPr>
          <a:lstStyle/>
          <a:p>
            <a:pPr indent="-170180" lvl="0" marL="182245" marR="5080" rtl="0" algn="just">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by default undo-logs now reside in two undo tablespaces that 	are created when the MySQL instance is initialised; undo 	logs are no longer created in the system tablespace</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35"/>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70180" lvl="0" marL="182245" marR="5080" rtl="0" algn="just">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new “innodb_dedicated_server” variable (disabled by default) 	can be used to automatically configure the options based 	on the detected memory availability</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40"/>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70180" lvl="0" marL="182245" marR="97155" rtl="0" algn="just">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tablespace files can be moved or restored to a new location 	while the server is offline using the “innodb_directories” 	option</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22"/>
          <p:cNvSpPr/>
          <p:nvPr/>
        </p:nvSpPr>
        <p:spPr>
          <a:xfrm>
            <a:off x="375434" y="4487717"/>
            <a:ext cx="8258809" cy="254635"/>
          </a:xfrm>
          <a:custGeom>
            <a:rect b="b" l="l" r="r" t="t"/>
            <a:pathLst>
              <a:path extrusionOk="0" h="254635" w="8258809">
                <a:moveTo>
                  <a:pt x="194146" y="0"/>
                </a:moveTo>
                <a:lnTo>
                  <a:pt x="8064614" y="0"/>
                </a:lnTo>
                <a:lnTo>
                  <a:pt x="8102107" y="119"/>
                </a:lnTo>
                <a:lnTo>
                  <a:pt x="8156361" y="3231"/>
                </a:lnTo>
                <a:lnTo>
                  <a:pt x="8200131" y="19975"/>
                </a:lnTo>
                <a:lnTo>
                  <a:pt x="8238784" y="58628"/>
                </a:lnTo>
                <a:lnTo>
                  <a:pt x="8254435" y="94142"/>
                </a:lnTo>
                <a:lnTo>
                  <a:pt x="8258760" y="127003"/>
                </a:lnTo>
                <a:lnTo>
                  <a:pt x="8258276" y="138083"/>
                </a:lnTo>
                <a:lnTo>
                  <a:pt x="8238784" y="195378"/>
                </a:lnTo>
                <a:lnTo>
                  <a:pt x="8200131" y="234031"/>
                </a:lnTo>
                <a:lnTo>
                  <a:pt x="8156361" y="250776"/>
                </a:lnTo>
                <a:lnTo>
                  <a:pt x="8102107" y="253887"/>
                </a:lnTo>
                <a:lnTo>
                  <a:pt x="8064614" y="254007"/>
                </a:lnTo>
                <a:lnTo>
                  <a:pt x="194146" y="254007"/>
                </a:lnTo>
                <a:lnTo>
                  <a:pt x="126415" y="253050"/>
                </a:lnTo>
                <a:lnTo>
                  <a:pt x="83565" y="246348"/>
                </a:lnTo>
                <a:lnTo>
                  <a:pt x="37198" y="216808"/>
                </a:lnTo>
                <a:lnTo>
                  <a:pt x="7659" y="170441"/>
                </a:lnTo>
                <a:lnTo>
                  <a:pt x="0" y="127003"/>
                </a:lnTo>
                <a:lnTo>
                  <a:pt x="484" y="115924"/>
                </a:lnTo>
                <a:lnTo>
                  <a:pt x="19975" y="58628"/>
                </a:lnTo>
                <a:lnTo>
                  <a:pt x="58628" y="19975"/>
                </a:lnTo>
                <a:lnTo>
                  <a:pt x="102399" y="3231"/>
                </a:lnTo>
                <a:lnTo>
                  <a:pt x="156652" y="119"/>
                </a:lnTo>
                <a:lnTo>
                  <a:pt x="194146" y="0"/>
                </a:lnTo>
                <a:close/>
              </a:path>
            </a:pathLst>
          </a:custGeom>
          <a:noFill/>
          <a:ln cap="flat" cmpd="sng" w="25400">
            <a:solidFill>
              <a:srgbClr val="30D1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22"/>
          <p:cNvSpPr txBox="1"/>
          <p:nvPr>
            <p:ph type="title"/>
          </p:nvPr>
        </p:nvSpPr>
        <p:spPr>
          <a:xfrm>
            <a:off x="352813" y="380072"/>
            <a:ext cx="8438372" cy="747699"/>
          </a:xfrm>
          <a:prstGeom prst="rect">
            <a:avLst/>
          </a:prstGeom>
          <a:noFill/>
          <a:ln>
            <a:noFill/>
          </a:ln>
        </p:spPr>
        <p:txBody>
          <a:bodyPr anchorCtr="0" anchor="t" bIns="0" lIns="0" spcFirstLastPara="1" rIns="0" wrap="square" tIns="354300">
            <a:spAutoFit/>
          </a:bodyPr>
          <a:lstStyle/>
          <a:p>
            <a:pPr indent="0" lvl="0" marL="499744" rtl="0" algn="l">
              <a:lnSpc>
                <a:spcPct val="100000"/>
              </a:lnSpc>
              <a:spcBef>
                <a:spcPts val="0"/>
              </a:spcBef>
              <a:spcAft>
                <a:spcPts val="0"/>
              </a:spcAft>
              <a:buSzPts val="1400"/>
              <a:buNone/>
            </a:pPr>
            <a:r>
              <a:rPr lang="en-US" sz="2000">
                <a:solidFill>
                  <a:srgbClr val="26A78E"/>
                </a:solidFill>
              </a:rPr>
              <a:t>Security and account management changes in MySQL 8.0 vs. 5.7</a:t>
            </a:r>
            <a:endParaRPr sz="2000"/>
          </a:p>
        </p:txBody>
      </p:sp>
      <p:sp>
        <p:nvSpPr>
          <p:cNvPr id="401" name="Google Shape;401;p22"/>
          <p:cNvSpPr txBox="1"/>
          <p:nvPr>
            <p:ph idx="11" type="ftr"/>
          </p:nvPr>
        </p:nvSpPr>
        <p:spPr>
          <a:xfrm>
            <a:off x="442299" y="4879606"/>
            <a:ext cx="2269144" cy="190500"/>
          </a:xfrm>
          <a:prstGeom prst="rect">
            <a:avLst/>
          </a:prstGeom>
          <a:noFill/>
          <a:ln>
            <a:noFill/>
          </a:ln>
        </p:spPr>
        <p:txBody>
          <a:bodyPr anchorCtr="0" anchor="t" bIns="0" lIns="0" spcFirstLastPara="1" rIns="0" wrap="square" tIns="0">
            <a:spAutoFit/>
          </a:bodyPr>
          <a:lstStyle/>
          <a:p>
            <a:pPr indent="0" lvl="0" marL="121285" rtl="0" algn="l">
              <a:lnSpc>
                <a:spcPct val="111428"/>
              </a:lnSpc>
              <a:spcBef>
                <a:spcPts val="0"/>
              </a:spcBef>
              <a:spcAft>
                <a:spcPts val="0"/>
              </a:spcAft>
              <a:buSzPts val="1400"/>
              <a:buNone/>
            </a:pPr>
            <a:r>
              <a:rPr lang="en-US"/>
              <a:t>© Copyright 2023 Percona® LLC. All rights reserved</a:t>
            </a:r>
            <a:endParaRPr/>
          </a:p>
        </p:txBody>
      </p:sp>
      <p:sp>
        <p:nvSpPr>
          <p:cNvPr id="402" name="Google Shape;402;p22"/>
          <p:cNvSpPr txBox="1"/>
          <p:nvPr/>
        </p:nvSpPr>
        <p:spPr>
          <a:xfrm>
            <a:off x="806075" y="1555455"/>
            <a:ext cx="3054985" cy="314960"/>
          </a:xfrm>
          <a:prstGeom prst="rect">
            <a:avLst/>
          </a:prstGeom>
          <a:noFill/>
          <a:ln>
            <a:noFill/>
          </a:ln>
        </p:spPr>
        <p:txBody>
          <a:bodyPr anchorCtr="0" anchor="t" bIns="0" lIns="0" spcFirstLastPara="1" rIns="0" wrap="square" tIns="29825">
            <a:spAutoFit/>
          </a:bodyPr>
          <a:lstStyle/>
          <a:p>
            <a:pPr indent="-170180" lvl="0" marL="182245" marR="5080"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the grant tables in mysql system database are now 	InnoDB (transactional) tables</a:t>
            </a:r>
            <a:endParaRPr b="0" i="0" sz="1000" u="none" cap="none" strike="noStrike">
              <a:solidFill>
                <a:srgbClr val="000000"/>
              </a:solidFill>
              <a:latin typeface="Arial"/>
              <a:ea typeface="Arial"/>
              <a:cs typeface="Arial"/>
              <a:sym typeface="Arial"/>
            </a:endParaRPr>
          </a:p>
        </p:txBody>
      </p:sp>
      <p:sp>
        <p:nvSpPr>
          <p:cNvPr id="403" name="Google Shape;403;p22"/>
          <p:cNvSpPr txBox="1"/>
          <p:nvPr/>
        </p:nvSpPr>
        <p:spPr>
          <a:xfrm>
            <a:off x="806075" y="1944075"/>
            <a:ext cx="3380104" cy="589280"/>
          </a:xfrm>
          <a:prstGeom prst="rect">
            <a:avLst/>
          </a:prstGeom>
          <a:noFill/>
          <a:ln>
            <a:noFill/>
          </a:ln>
        </p:spPr>
        <p:txBody>
          <a:bodyPr anchorCtr="0" anchor="t" bIns="0" lIns="0" spcFirstLastPara="1" rIns="0" wrap="square" tIns="29825">
            <a:spAutoFit/>
          </a:bodyPr>
          <a:lstStyle/>
          <a:p>
            <a:pPr indent="-170180" lvl="0" marL="182245" marR="5080"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a new “caching_sha2_password” authentication plugin is 	available; like the “sha256_password” plugin, it 	implements SHA-256 password hashing, but uses 	caching to address latency issues</a:t>
            </a:r>
            <a:endParaRPr b="0" i="0" sz="1000" u="none" cap="none" strike="noStrike">
              <a:solidFill>
                <a:srgbClr val="000000"/>
              </a:solidFill>
              <a:latin typeface="Arial"/>
              <a:ea typeface="Arial"/>
              <a:cs typeface="Arial"/>
              <a:sym typeface="Arial"/>
            </a:endParaRPr>
          </a:p>
        </p:txBody>
      </p:sp>
      <p:sp>
        <p:nvSpPr>
          <p:cNvPr id="404" name="Google Shape;404;p22"/>
          <p:cNvSpPr txBox="1"/>
          <p:nvPr/>
        </p:nvSpPr>
        <p:spPr>
          <a:xfrm>
            <a:off x="806075" y="2607015"/>
            <a:ext cx="3267075" cy="589280"/>
          </a:xfrm>
          <a:prstGeom prst="rect">
            <a:avLst/>
          </a:prstGeom>
          <a:noFill/>
          <a:ln>
            <a:noFill/>
          </a:ln>
        </p:spPr>
        <p:txBody>
          <a:bodyPr anchorCtr="0" anchor="t" bIns="0" lIns="0" spcFirstLastPara="1" rIns="0" wrap="square" tIns="29825">
            <a:spAutoFit/>
          </a:bodyPr>
          <a:lstStyle/>
          <a:p>
            <a:pPr indent="-170180" lvl="0" marL="182245" marR="5080"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added support for roles which are names collections of 	privileges; roles can be created and dropped, and 	have privileges granted or revoked; roles can be 	granted to or revoked from users</a:t>
            </a:r>
            <a:endParaRPr b="0" i="0" sz="1000" u="none" cap="none" strike="noStrike">
              <a:solidFill>
                <a:srgbClr val="000000"/>
              </a:solidFill>
              <a:latin typeface="Arial"/>
              <a:ea typeface="Arial"/>
              <a:cs typeface="Arial"/>
              <a:sym typeface="Arial"/>
            </a:endParaRPr>
          </a:p>
        </p:txBody>
      </p:sp>
      <p:sp>
        <p:nvSpPr>
          <p:cNvPr id="405" name="Google Shape;405;p22"/>
          <p:cNvSpPr txBox="1"/>
          <p:nvPr/>
        </p:nvSpPr>
        <p:spPr>
          <a:xfrm>
            <a:off x="806075" y="3269955"/>
            <a:ext cx="3061970" cy="452120"/>
          </a:xfrm>
          <a:prstGeom prst="rect">
            <a:avLst/>
          </a:prstGeom>
          <a:noFill/>
          <a:ln>
            <a:noFill/>
          </a:ln>
        </p:spPr>
        <p:txBody>
          <a:bodyPr anchorCtr="0" anchor="t" bIns="0" lIns="0" spcFirstLastPara="1" rIns="0" wrap="square" tIns="29825">
            <a:spAutoFit/>
          </a:bodyPr>
          <a:lstStyle/>
          <a:p>
            <a:pPr indent="-170180" lvl="0" marL="182245" marR="5080"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user account categories concept incorporated, with 	system and regular users distinguished by 	SYSTEM_USER privilege</a:t>
            </a:r>
            <a:endParaRPr b="0" i="0" sz="1000" u="none" cap="none" strike="noStrike">
              <a:solidFill>
                <a:srgbClr val="000000"/>
              </a:solidFill>
              <a:latin typeface="Arial"/>
              <a:ea typeface="Arial"/>
              <a:cs typeface="Arial"/>
              <a:sym typeface="Arial"/>
            </a:endParaRPr>
          </a:p>
        </p:txBody>
      </p:sp>
      <p:sp>
        <p:nvSpPr>
          <p:cNvPr id="406" name="Google Shape;406;p22"/>
          <p:cNvSpPr txBox="1"/>
          <p:nvPr/>
        </p:nvSpPr>
        <p:spPr>
          <a:xfrm>
            <a:off x="534350" y="3795734"/>
            <a:ext cx="7929880" cy="822325"/>
          </a:xfrm>
          <a:prstGeom prst="rect">
            <a:avLst/>
          </a:prstGeom>
          <a:noFill/>
          <a:ln>
            <a:noFill/>
          </a:ln>
        </p:spPr>
        <p:txBody>
          <a:bodyPr anchorCtr="0" anchor="t" bIns="0" lIns="0" spcFirstLastPara="1" rIns="0" wrap="square" tIns="29825">
            <a:spAutoFit/>
          </a:bodyPr>
          <a:lstStyle/>
          <a:p>
            <a:pPr indent="-170180" lvl="0" marL="454025" marR="4261485"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password history is now maintained, enabling restrictions 	on password reuse</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12700" marR="0" rtl="0" algn="l">
              <a:lnSpc>
                <a:spcPct val="100000"/>
              </a:lnSpc>
              <a:spcBef>
                <a:spcPts val="0"/>
              </a:spcBef>
              <a:spcAft>
                <a:spcPts val="0"/>
              </a:spcAft>
              <a:buClr>
                <a:srgbClr val="000000"/>
              </a:buClr>
              <a:buSzPts val="1000"/>
              <a:buFont typeface="Arial"/>
              <a:buNone/>
            </a:pPr>
            <a:r>
              <a:rPr b="0" i="0" lang="en-US" sz="1000" u="none" cap="none" strike="noStrike">
                <a:solidFill>
                  <a:srgbClr val="0E1A53"/>
                </a:solidFill>
                <a:latin typeface="Arial"/>
                <a:ea typeface="Arial"/>
                <a:cs typeface="Arial"/>
                <a:sym typeface="Arial"/>
              </a:rPr>
              <a:t>somewhat outdated list of differences on MySQL website: </a:t>
            </a:r>
            <a:r>
              <a:rPr b="0" i="0" lang="en-US" sz="1000" u="sng" cap="none" strike="noStrike">
                <a:solidFill>
                  <a:srgbClr val="106BCC"/>
                </a:solidFill>
                <a:latin typeface="Arial"/>
                <a:ea typeface="Arial"/>
                <a:cs typeface="Arial"/>
                <a:sym typeface="Arial"/>
              </a:rPr>
              <a:t>https://dev.mysql.com/blog-archive/the-complete-list-of-new-features-in-mysql-8-0/</a:t>
            </a:r>
            <a:endParaRPr b="0" i="0" sz="1000" u="none" cap="none" strike="noStrike">
              <a:solidFill>
                <a:srgbClr val="000000"/>
              </a:solidFill>
              <a:latin typeface="Arial"/>
              <a:ea typeface="Arial"/>
              <a:cs typeface="Arial"/>
              <a:sym typeface="Arial"/>
            </a:endParaRPr>
          </a:p>
        </p:txBody>
      </p:sp>
      <p:sp>
        <p:nvSpPr>
          <p:cNvPr id="407" name="Google Shape;407;p22"/>
          <p:cNvSpPr txBox="1"/>
          <p:nvPr/>
        </p:nvSpPr>
        <p:spPr>
          <a:xfrm>
            <a:off x="4890892" y="1897303"/>
            <a:ext cx="3613200" cy="682800"/>
          </a:xfrm>
          <a:prstGeom prst="rect">
            <a:avLst/>
          </a:prstGeom>
          <a:noFill/>
          <a:ln>
            <a:noFill/>
          </a:ln>
        </p:spPr>
        <p:txBody>
          <a:bodyPr anchorCtr="0" anchor="t" bIns="0" lIns="0" spcFirstLastPara="1" rIns="0" wrap="square" tIns="29825">
            <a:spAutoFit/>
          </a:bodyPr>
          <a:lstStyle/>
          <a:p>
            <a:pPr indent="-170180" lvl="0" marL="182245" marR="5080"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MySQL now supports FIPS mode, if compiled using 	OpenSSL with OpenSSL library and FIPS Object Module 	available at runtime. (Federal Information Processing Standards)</a:t>
            </a:r>
            <a:endParaRPr b="0" i="0" sz="1000" u="none" cap="none" strike="noStrike">
              <a:solidFill>
                <a:srgbClr val="000000"/>
              </a:solidFill>
              <a:latin typeface="Arial"/>
              <a:ea typeface="Arial"/>
              <a:cs typeface="Arial"/>
              <a:sym typeface="Arial"/>
            </a:endParaRPr>
          </a:p>
        </p:txBody>
      </p:sp>
      <p:sp>
        <p:nvSpPr>
          <p:cNvPr id="408" name="Google Shape;408;p22"/>
          <p:cNvSpPr txBox="1"/>
          <p:nvPr/>
        </p:nvSpPr>
        <p:spPr>
          <a:xfrm>
            <a:off x="4875679" y="2582569"/>
            <a:ext cx="3643629" cy="452120"/>
          </a:xfrm>
          <a:prstGeom prst="rect">
            <a:avLst/>
          </a:prstGeom>
          <a:noFill/>
          <a:ln>
            <a:noFill/>
          </a:ln>
        </p:spPr>
        <p:txBody>
          <a:bodyPr anchorCtr="0" anchor="t" bIns="0" lIns="0" spcFirstLastPara="1" rIns="0" wrap="square" tIns="29825">
            <a:spAutoFit/>
          </a:bodyPr>
          <a:lstStyle/>
          <a:p>
            <a:pPr indent="-170180" lvl="0" marL="182245" marR="5080"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administrators are now enabled to configure user accounts 	such that too many failed consecutive login attempts lead 	to temporary account locking</a:t>
            </a:r>
            <a:endParaRPr b="0" i="0" sz="1000" u="none" cap="none" strike="noStrike">
              <a:solidFill>
                <a:srgbClr val="000000"/>
              </a:solidFill>
              <a:latin typeface="Arial"/>
              <a:ea typeface="Arial"/>
              <a:cs typeface="Arial"/>
              <a:sym typeface="Arial"/>
            </a:endParaRPr>
          </a:p>
        </p:txBody>
      </p:sp>
      <p:sp>
        <p:nvSpPr>
          <p:cNvPr id="409" name="Google Shape;409;p22"/>
          <p:cNvSpPr txBox="1"/>
          <p:nvPr/>
        </p:nvSpPr>
        <p:spPr>
          <a:xfrm>
            <a:off x="4875679" y="3108349"/>
            <a:ext cx="3453129" cy="452120"/>
          </a:xfrm>
          <a:prstGeom prst="rect">
            <a:avLst/>
          </a:prstGeom>
          <a:noFill/>
          <a:ln>
            <a:noFill/>
          </a:ln>
        </p:spPr>
        <p:txBody>
          <a:bodyPr anchorCtr="0" anchor="t" bIns="0" lIns="0" spcFirstLastPara="1" rIns="0" wrap="square" tIns="29825">
            <a:spAutoFit/>
          </a:bodyPr>
          <a:lstStyle/>
          <a:p>
            <a:pPr indent="-170180" lvl="0" marL="182245" marR="5080"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as of MySQL 8.0.27 the multi-factor authentication is 	supported which makes it possible to have up to three 	authentication methods enabled per account</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g33acba9b9d3_0_40"/>
          <p:cNvSpPr/>
          <p:nvPr/>
        </p:nvSpPr>
        <p:spPr>
          <a:xfrm>
            <a:off x="375434" y="4487717"/>
            <a:ext cx="8258809" cy="254635"/>
          </a:xfrm>
          <a:custGeom>
            <a:rect b="b" l="l" r="r" t="t"/>
            <a:pathLst>
              <a:path extrusionOk="0" h="254635" w="8258809">
                <a:moveTo>
                  <a:pt x="194146" y="0"/>
                </a:moveTo>
                <a:lnTo>
                  <a:pt x="8064614" y="0"/>
                </a:lnTo>
                <a:lnTo>
                  <a:pt x="8102107" y="119"/>
                </a:lnTo>
                <a:lnTo>
                  <a:pt x="8156361" y="3231"/>
                </a:lnTo>
                <a:lnTo>
                  <a:pt x="8200131" y="19975"/>
                </a:lnTo>
                <a:lnTo>
                  <a:pt x="8238784" y="58628"/>
                </a:lnTo>
                <a:lnTo>
                  <a:pt x="8254435" y="94142"/>
                </a:lnTo>
                <a:lnTo>
                  <a:pt x="8258760" y="127003"/>
                </a:lnTo>
                <a:lnTo>
                  <a:pt x="8258276" y="138083"/>
                </a:lnTo>
                <a:lnTo>
                  <a:pt x="8238784" y="195378"/>
                </a:lnTo>
                <a:lnTo>
                  <a:pt x="8200131" y="234031"/>
                </a:lnTo>
                <a:lnTo>
                  <a:pt x="8156361" y="250776"/>
                </a:lnTo>
                <a:lnTo>
                  <a:pt x="8102107" y="253887"/>
                </a:lnTo>
                <a:lnTo>
                  <a:pt x="8064614" y="254007"/>
                </a:lnTo>
                <a:lnTo>
                  <a:pt x="194146" y="254007"/>
                </a:lnTo>
                <a:lnTo>
                  <a:pt x="126415" y="253050"/>
                </a:lnTo>
                <a:lnTo>
                  <a:pt x="83565" y="246348"/>
                </a:lnTo>
                <a:lnTo>
                  <a:pt x="37198" y="216808"/>
                </a:lnTo>
                <a:lnTo>
                  <a:pt x="7659" y="170441"/>
                </a:lnTo>
                <a:lnTo>
                  <a:pt x="0" y="127003"/>
                </a:lnTo>
                <a:lnTo>
                  <a:pt x="484" y="115924"/>
                </a:lnTo>
                <a:lnTo>
                  <a:pt x="19975" y="58628"/>
                </a:lnTo>
                <a:lnTo>
                  <a:pt x="58628" y="19975"/>
                </a:lnTo>
                <a:lnTo>
                  <a:pt x="102399" y="3231"/>
                </a:lnTo>
                <a:lnTo>
                  <a:pt x="156652" y="119"/>
                </a:lnTo>
                <a:lnTo>
                  <a:pt x="194146" y="0"/>
                </a:lnTo>
                <a:close/>
              </a:path>
            </a:pathLst>
          </a:custGeom>
          <a:noFill/>
          <a:ln cap="flat" cmpd="sng" w="25400">
            <a:solidFill>
              <a:srgbClr val="30D1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r>
              <a:rPr b="0" i="0" lang="en-US" sz="1000" u="none" cap="none" strike="noStrike">
                <a:solidFill>
                  <a:srgbClr val="0E1A53"/>
                </a:solidFill>
                <a:latin typeface="Arial"/>
                <a:ea typeface="Arial"/>
                <a:cs typeface="Arial"/>
                <a:sym typeface="Arial"/>
              </a:rPr>
              <a:t> List of differences on MySQL website</a:t>
            </a:r>
            <a:r>
              <a:rPr b="0" i="0" lang="en-US" sz="1000" u="sng" cap="none" strike="noStrike">
                <a:solidFill>
                  <a:srgbClr val="106BCC"/>
                </a:solidFill>
                <a:latin typeface="Arial"/>
                <a:ea typeface="Arial"/>
                <a:cs typeface="Arial"/>
                <a:sym typeface="Arial"/>
              </a:rPr>
              <a:t>   </a:t>
            </a:r>
            <a:r>
              <a:rPr b="0" i="0" lang="en-US" sz="1000" u="sng" cap="none" strike="noStrike">
                <a:solidFill>
                  <a:srgbClr val="106BCC"/>
                </a:solidFill>
                <a:latin typeface="Arial"/>
                <a:ea typeface="Arial"/>
                <a:cs typeface="Arial"/>
                <a:sym typeface="Arial"/>
                <a:hlinkClick r:id="rId3">
                  <a:extLst>
                    <a:ext uri="{A12FA001-AC4F-418D-AE19-62706E023703}">
                      <ahyp:hlinkClr val="tx"/>
                    </a:ext>
                  </a:extLst>
                </a:hlinkClick>
              </a:rPr>
              <a:t>https://docs.oracle.com/cd/E17952_01/mysql-8.4-en/mysql-nutshell.html</a:t>
            </a: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15" name="Google Shape;415;g33acba9b9d3_0_40"/>
          <p:cNvSpPr txBox="1"/>
          <p:nvPr>
            <p:ph type="title"/>
          </p:nvPr>
        </p:nvSpPr>
        <p:spPr>
          <a:xfrm>
            <a:off x="352813" y="380072"/>
            <a:ext cx="8438400" cy="665700"/>
          </a:xfrm>
          <a:prstGeom prst="rect">
            <a:avLst/>
          </a:prstGeom>
          <a:noFill/>
          <a:ln>
            <a:noFill/>
          </a:ln>
        </p:spPr>
        <p:txBody>
          <a:bodyPr anchorCtr="0" anchor="t" bIns="0" lIns="0" spcFirstLastPara="1" rIns="0" wrap="square" tIns="354300">
            <a:spAutoFit/>
          </a:bodyPr>
          <a:lstStyle/>
          <a:p>
            <a:pPr indent="0" lvl="0" marL="499743" rtl="0" algn="l">
              <a:lnSpc>
                <a:spcPct val="100000"/>
              </a:lnSpc>
              <a:spcBef>
                <a:spcPts val="0"/>
              </a:spcBef>
              <a:spcAft>
                <a:spcPts val="0"/>
              </a:spcAft>
              <a:buSzPts val="1400"/>
              <a:buNone/>
            </a:pPr>
            <a:r>
              <a:rPr lang="en-US" sz="2000">
                <a:solidFill>
                  <a:srgbClr val="26A78E"/>
                </a:solidFill>
              </a:rPr>
              <a:t>MySQL 8.0 vs. 8.4!</a:t>
            </a:r>
            <a:endParaRPr sz="2000"/>
          </a:p>
        </p:txBody>
      </p:sp>
      <p:sp>
        <p:nvSpPr>
          <p:cNvPr id="416" name="Google Shape;416;g33acba9b9d3_0_40"/>
          <p:cNvSpPr txBox="1"/>
          <p:nvPr>
            <p:ph idx="11" type="ftr"/>
          </p:nvPr>
        </p:nvSpPr>
        <p:spPr>
          <a:xfrm>
            <a:off x="442299" y="4879606"/>
            <a:ext cx="2269200" cy="107700"/>
          </a:xfrm>
          <a:prstGeom prst="rect">
            <a:avLst/>
          </a:prstGeom>
          <a:noFill/>
          <a:ln>
            <a:noFill/>
          </a:ln>
        </p:spPr>
        <p:txBody>
          <a:bodyPr anchorCtr="0" anchor="t" bIns="0" lIns="0" spcFirstLastPara="1" rIns="0" wrap="square" tIns="0">
            <a:spAutoFit/>
          </a:bodyPr>
          <a:lstStyle/>
          <a:p>
            <a:pPr indent="0" lvl="0" marL="121285" rtl="0" algn="l">
              <a:lnSpc>
                <a:spcPct val="111428"/>
              </a:lnSpc>
              <a:spcBef>
                <a:spcPts val="0"/>
              </a:spcBef>
              <a:spcAft>
                <a:spcPts val="0"/>
              </a:spcAft>
              <a:buSzPts val="1400"/>
              <a:buNone/>
            </a:pPr>
            <a:r>
              <a:rPr lang="en-US"/>
              <a:t>© Copyright 2023 Percona® LLC. All rights reserved</a:t>
            </a:r>
            <a:endParaRPr/>
          </a:p>
        </p:txBody>
      </p:sp>
      <p:sp>
        <p:nvSpPr>
          <p:cNvPr id="417" name="Google Shape;417;g33acba9b9d3_0_40"/>
          <p:cNvSpPr txBox="1"/>
          <p:nvPr/>
        </p:nvSpPr>
        <p:spPr>
          <a:xfrm>
            <a:off x="806075" y="1555450"/>
            <a:ext cx="6114300" cy="183900"/>
          </a:xfrm>
          <a:prstGeom prst="rect">
            <a:avLst/>
          </a:prstGeom>
          <a:noFill/>
          <a:ln>
            <a:noFill/>
          </a:ln>
        </p:spPr>
        <p:txBody>
          <a:bodyPr anchorCtr="0" anchor="t" bIns="0" lIns="0" spcFirstLastPara="1" rIns="0" wrap="square" tIns="29825">
            <a:spAutoFit/>
          </a:bodyPr>
          <a:lstStyle/>
          <a:p>
            <a:pPr indent="-170180" lvl="0" marL="182245" marR="5080"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MySQL native password has long been depreciated, but it is no longer loaded by default. </a:t>
            </a:r>
            <a:endParaRPr b="0" i="0" sz="1000" u="none" cap="none" strike="noStrike">
              <a:solidFill>
                <a:srgbClr val="000000"/>
              </a:solidFill>
              <a:latin typeface="Arial"/>
              <a:ea typeface="Arial"/>
              <a:cs typeface="Arial"/>
              <a:sym typeface="Arial"/>
            </a:endParaRPr>
          </a:p>
        </p:txBody>
      </p:sp>
      <p:sp>
        <p:nvSpPr>
          <p:cNvPr id="418" name="Google Shape;418;g33acba9b9d3_0_40"/>
          <p:cNvSpPr txBox="1"/>
          <p:nvPr/>
        </p:nvSpPr>
        <p:spPr>
          <a:xfrm>
            <a:off x="806075" y="1944075"/>
            <a:ext cx="7307400" cy="350400"/>
          </a:xfrm>
          <a:prstGeom prst="rect">
            <a:avLst/>
          </a:prstGeom>
          <a:noFill/>
          <a:ln>
            <a:noFill/>
          </a:ln>
        </p:spPr>
        <p:txBody>
          <a:bodyPr anchorCtr="0" anchor="t" bIns="0" lIns="0" spcFirstLastPara="1" rIns="0" wrap="square" tIns="29825">
            <a:spAutoFit/>
          </a:bodyPr>
          <a:lstStyle/>
          <a:p>
            <a:pPr indent="-170180" lvl="0" marL="182245" marR="5080"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The Innodb_flush_method has changed from fsync to ODIRECT on Linux. O_DIRECT if supported, otherwise fsync.</a:t>
            </a:r>
            <a:endParaRPr b="0" i="0" sz="1000" u="none" cap="none" strike="noStrike">
              <a:solidFill>
                <a:srgbClr val="000000"/>
              </a:solidFill>
              <a:latin typeface="Arial"/>
              <a:ea typeface="Arial"/>
              <a:cs typeface="Arial"/>
              <a:sym typeface="Arial"/>
            </a:endParaRPr>
          </a:p>
          <a:p>
            <a:pPr indent="0" lvl="0" marL="457200" marR="5080" rtl="0" algn="l">
              <a:lnSpc>
                <a:spcPct val="108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419" name="Google Shape;419;g33acba9b9d3_0_40"/>
          <p:cNvSpPr txBox="1"/>
          <p:nvPr/>
        </p:nvSpPr>
        <p:spPr>
          <a:xfrm>
            <a:off x="806075" y="2294475"/>
            <a:ext cx="7003800" cy="183900"/>
          </a:xfrm>
          <a:prstGeom prst="rect">
            <a:avLst/>
          </a:prstGeom>
          <a:noFill/>
          <a:ln>
            <a:noFill/>
          </a:ln>
        </p:spPr>
        <p:txBody>
          <a:bodyPr anchorCtr="0" anchor="t" bIns="0" lIns="0" spcFirstLastPara="1" rIns="0" wrap="square" tIns="29825">
            <a:spAutoFit/>
          </a:bodyPr>
          <a:lstStyle/>
          <a:p>
            <a:pPr indent="-170180" lvl="0" marL="182245" marR="5080"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Using the terms MASTER and SLAVE in replication commands may finally be replaced by SOURCE and REPLICA. </a:t>
            </a:r>
            <a:endParaRPr b="0" i="0" sz="1000" u="none" cap="none" strike="noStrike">
              <a:solidFill>
                <a:srgbClr val="000000"/>
              </a:solidFill>
              <a:latin typeface="Arial"/>
              <a:ea typeface="Arial"/>
              <a:cs typeface="Arial"/>
              <a:sym typeface="Arial"/>
            </a:endParaRPr>
          </a:p>
        </p:txBody>
      </p:sp>
      <p:sp>
        <p:nvSpPr>
          <p:cNvPr id="420" name="Google Shape;420;g33acba9b9d3_0_40"/>
          <p:cNvSpPr txBox="1"/>
          <p:nvPr/>
        </p:nvSpPr>
        <p:spPr>
          <a:xfrm>
            <a:off x="806075" y="2704400"/>
            <a:ext cx="6602400" cy="183900"/>
          </a:xfrm>
          <a:prstGeom prst="rect">
            <a:avLst/>
          </a:prstGeom>
          <a:noFill/>
          <a:ln>
            <a:noFill/>
          </a:ln>
        </p:spPr>
        <p:txBody>
          <a:bodyPr anchorCtr="0" anchor="t" bIns="0" lIns="0" spcFirstLastPara="1" rIns="0" wrap="square" tIns="29825">
            <a:spAutoFit/>
          </a:bodyPr>
          <a:lstStyle/>
          <a:p>
            <a:pPr indent="-170180" lvl="0" marL="182245" marR="5080"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innodb_change_buffering default set to none.</a:t>
            </a:r>
            <a:endParaRPr b="0" i="0" sz="1000" u="none" cap="none" strike="noStrike">
              <a:solidFill>
                <a:srgbClr val="000000"/>
              </a:solidFill>
              <a:latin typeface="Arial"/>
              <a:ea typeface="Arial"/>
              <a:cs typeface="Arial"/>
              <a:sym typeface="Arial"/>
            </a:endParaRPr>
          </a:p>
        </p:txBody>
      </p:sp>
      <p:sp>
        <p:nvSpPr>
          <p:cNvPr id="421" name="Google Shape;421;g33acba9b9d3_0_40"/>
          <p:cNvSpPr txBox="1"/>
          <p:nvPr/>
        </p:nvSpPr>
        <p:spPr>
          <a:xfrm>
            <a:off x="494825" y="3114330"/>
            <a:ext cx="7929900" cy="1158900"/>
          </a:xfrm>
          <a:prstGeom prst="rect">
            <a:avLst/>
          </a:prstGeom>
          <a:noFill/>
          <a:ln>
            <a:noFill/>
          </a:ln>
        </p:spPr>
        <p:txBody>
          <a:bodyPr anchorCtr="0" anchor="t" bIns="0" lIns="0" spcFirstLastPara="1" rIns="0" wrap="square" tIns="29825">
            <a:spAutoFit/>
          </a:bodyPr>
          <a:lstStyle/>
          <a:p>
            <a:pPr indent="-170180" lvl="0" marL="454025" marR="4261485"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uFill>
                  <a:noFill/>
                </a:uFill>
                <a:latin typeface="Arial"/>
                <a:ea typeface="Arial"/>
                <a:cs typeface="Arial"/>
                <a:sym typeface="Arial"/>
                <a:hlinkClick r:id="rId4">
                  <a:extLst>
                    <a:ext uri="{A12FA001-AC4F-418D-AE19-62706E023703}">
                      <ahyp:hlinkClr val="tx"/>
                    </a:ext>
                  </a:extLst>
                </a:hlinkClick>
              </a:rPr>
              <a:t>innodb_a</a:t>
            </a:r>
            <a:r>
              <a:rPr b="0" i="0" lang="en-US" sz="1000" u="none" cap="none" strike="noStrike">
                <a:solidFill>
                  <a:srgbClr val="000000"/>
                </a:solidFill>
                <a:latin typeface="Arial"/>
                <a:ea typeface="Arial"/>
                <a:cs typeface="Arial"/>
                <a:sym typeface="Arial"/>
              </a:rPr>
              <a:t>daptive_hash_inde</a:t>
            </a:r>
            <a:r>
              <a:rPr b="0" i="0" lang="en-US" sz="1000" u="none" cap="none" strike="noStrike">
                <a:solidFill>
                  <a:srgbClr val="000000"/>
                </a:solidFill>
                <a:uFill>
                  <a:noFill/>
                </a:uFill>
                <a:latin typeface="Arial"/>
                <a:ea typeface="Arial"/>
                <a:cs typeface="Arial"/>
                <a:sym typeface="Arial"/>
                <a:hlinkClick r:id="rId5">
                  <a:extLst>
                    <a:ext uri="{A12FA001-AC4F-418D-AE19-62706E023703}">
                      <ahyp:hlinkClr val="tx"/>
                    </a:ext>
                  </a:extLst>
                </a:hlinkClick>
              </a:rPr>
              <a:t>x</a:t>
            </a:r>
            <a:r>
              <a:rPr b="0" i="0" lang="en-US" sz="1000" u="none" cap="none" strike="noStrike">
                <a:solidFill>
                  <a:srgbClr val="000000"/>
                </a:solidFill>
                <a:latin typeface="Arial"/>
                <a:ea typeface="Arial"/>
                <a:cs typeface="Arial"/>
                <a:sym typeface="Arial"/>
              </a:rPr>
              <a:t> default set to OFF.</a:t>
            </a:r>
            <a:endParaRPr b="0" i="0" sz="1000" u="none" cap="none" strike="noStrike">
              <a:solidFill>
                <a:srgbClr val="000000"/>
              </a:solidFill>
              <a:latin typeface="Arial"/>
              <a:ea typeface="Arial"/>
              <a:cs typeface="Arial"/>
              <a:sym typeface="Arial"/>
            </a:endParaRPr>
          </a:p>
          <a:p>
            <a:pPr indent="0" lvl="0" marL="457200" marR="4261485" rtl="0" algn="l">
              <a:lnSpc>
                <a:spcPct val="108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4261485" rtl="0" algn="l">
              <a:lnSpc>
                <a:spcPct val="108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4261485" rtl="0" algn="l">
              <a:lnSpc>
                <a:spcPct val="108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000" u="none" cap="none" strike="noStrike">
              <a:solidFill>
                <a:srgbClr val="000000"/>
              </a:solidFill>
              <a:latin typeface="Arial"/>
              <a:ea typeface="Arial"/>
              <a:cs typeface="Arial"/>
              <a:sym typeface="Arial"/>
            </a:endParaRPr>
          </a:p>
          <a:p>
            <a:pPr indent="0" lvl="0" marL="1270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422" name="Google Shape;422;g33acba9b9d3_0_40"/>
          <p:cNvSpPr txBox="1"/>
          <p:nvPr/>
        </p:nvSpPr>
        <p:spPr>
          <a:xfrm>
            <a:off x="806075" y="3495075"/>
            <a:ext cx="7003800" cy="183900"/>
          </a:xfrm>
          <a:prstGeom prst="rect">
            <a:avLst/>
          </a:prstGeom>
          <a:noFill/>
          <a:ln>
            <a:noFill/>
          </a:ln>
        </p:spPr>
        <p:txBody>
          <a:bodyPr anchorCtr="0" anchor="t" bIns="0" lIns="0" spcFirstLastPara="1" rIns="0" wrap="square" tIns="29825">
            <a:spAutoFit/>
          </a:bodyPr>
          <a:lstStyle/>
          <a:p>
            <a:pPr indent="-170180" lvl="0" marL="182245" marR="5080"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And 143 bugs were fixed.</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26" name="Shape 426"/>
        <p:cNvGrpSpPr/>
        <p:nvPr/>
      </p:nvGrpSpPr>
      <p:grpSpPr>
        <a:xfrm>
          <a:off x="0" y="0"/>
          <a:ext cx="0" cy="0"/>
          <a:chOff x="0" y="0"/>
          <a:chExt cx="0" cy="0"/>
        </a:xfrm>
      </p:grpSpPr>
      <p:grpSp>
        <p:nvGrpSpPr>
          <p:cNvPr id="427" name="Google Shape;427;p23"/>
          <p:cNvGrpSpPr/>
          <p:nvPr/>
        </p:nvGrpSpPr>
        <p:grpSpPr>
          <a:xfrm>
            <a:off x="0" y="0"/>
            <a:ext cx="9144479" cy="5143500"/>
            <a:chOff x="0" y="0"/>
            <a:chExt cx="9144479" cy="5143500"/>
          </a:xfrm>
        </p:grpSpPr>
        <p:sp>
          <p:nvSpPr>
            <p:cNvPr id="428" name="Google Shape;428;p23"/>
            <p:cNvSpPr/>
            <p:nvPr/>
          </p:nvSpPr>
          <p:spPr>
            <a:xfrm>
              <a:off x="189074" y="0"/>
              <a:ext cx="8955405" cy="5143500"/>
            </a:xfrm>
            <a:custGeom>
              <a:rect b="b" l="l" r="r" t="t"/>
              <a:pathLst>
                <a:path extrusionOk="0" h="5143500" w="8955405">
                  <a:moveTo>
                    <a:pt x="0" y="5143500"/>
                  </a:moveTo>
                  <a:lnTo>
                    <a:pt x="8954925" y="5143500"/>
                  </a:lnTo>
                  <a:lnTo>
                    <a:pt x="8954925" y="0"/>
                  </a:lnTo>
                  <a:lnTo>
                    <a:pt x="0" y="0"/>
                  </a:lnTo>
                  <a:lnTo>
                    <a:pt x="0" y="5143500"/>
                  </a:lnTo>
                  <a:close/>
                </a:path>
              </a:pathLst>
            </a:custGeom>
            <a:solidFill>
              <a:srgbClr val="A6FFE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23"/>
            <p:cNvSpPr/>
            <p:nvPr/>
          </p:nvSpPr>
          <p:spPr>
            <a:xfrm>
              <a:off x="0" y="0"/>
              <a:ext cx="189230" cy="5143500"/>
            </a:xfrm>
            <a:custGeom>
              <a:rect b="b" l="l" r="r" t="t"/>
              <a:pathLst>
                <a:path extrusionOk="0" h="5143500" w="189230">
                  <a:moveTo>
                    <a:pt x="0" y="5143500"/>
                  </a:moveTo>
                  <a:lnTo>
                    <a:pt x="189074" y="5143500"/>
                  </a:lnTo>
                  <a:lnTo>
                    <a:pt x="189074" y="0"/>
                  </a:lnTo>
                  <a:lnTo>
                    <a:pt x="0" y="0"/>
                  </a:lnTo>
                  <a:lnTo>
                    <a:pt x="0" y="5143500"/>
                  </a:lnTo>
                  <a:close/>
                </a:path>
              </a:pathLst>
            </a:custGeom>
            <a:solidFill>
              <a:srgbClr val="0E1A5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0" name="Google Shape;430;p23"/>
            <p:cNvPicPr preferRelativeResize="0"/>
            <p:nvPr/>
          </p:nvPicPr>
          <p:blipFill rotWithShape="1">
            <a:blip r:embed="rId3">
              <a:alphaModFix/>
            </a:blip>
            <a:srcRect b="0" l="0" r="0" t="0"/>
            <a:stretch/>
          </p:blipFill>
          <p:spPr>
            <a:xfrm>
              <a:off x="7712516" y="4869655"/>
              <a:ext cx="934377" cy="199124"/>
            </a:xfrm>
            <a:prstGeom prst="rect">
              <a:avLst/>
            </a:prstGeom>
            <a:noFill/>
            <a:ln>
              <a:noFill/>
            </a:ln>
          </p:spPr>
        </p:pic>
      </p:grpSp>
      <p:sp>
        <p:nvSpPr>
          <p:cNvPr id="431" name="Google Shape;431;p23"/>
          <p:cNvSpPr txBox="1"/>
          <p:nvPr>
            <p:ph type="title"/>
          </p:nvPr>
        </p:nvSpPr>
        <p:spPr>
          <a:xfrm>
            <a:off x="352813" y="380072"/>
            <a:ext cx="8438372" cy="747699"/>
          </a:xfrm>
          <a:prstGeom prst="rect">
            <a:avLst/>
          </a:prstGeom>
          <a:noFill/>
          <a:ln>
            <a:noFill/>
          </a:ln>
        </p:spPr>
        <p:txBody>
          <a:bodyPr anchorCtr="0" anchor="t" bIns="0" lIns="0" spcFirstLastPara="1" rIns="0" wrap="square" tIns="115625">
            <a:spAutoFit/>
          </a:bodyPr>
          <a:lstStyle/>
          <a:p>
            <a:pPr indent="0" lvl="0" marL="487044" rtl="0" algn="l">
              <a:lnSpc>
                <a:spcPct val="100000"/>
              </a:lnSpc>
              <a:spcBef>
                <a:spcPts val="0"/>
              </a:spcBef>
              <a:spcAft>
                <a:spcPts val="0"/>
              </a:spcAft>
              <a:buSzPts val="1400"/>
              <a:buNone/>
            </a:pPr>
            <a:r>
              <a:rPr lang="en-US">
                <a:solidFill>
                  <a:srgbClr val="26A78E"/>
                </a:solidFill>
              </a:rPr>
              <a:t>New capabilities and changes. </a:t>
            </a:r>
            <a:r>
              <a:rPr b="0" lang="en-US">
                <a:latin typeface="Arial"/>
                <a:ea typeface="Arial"/>
                <a:cs typeface="Arial"/>
                <a:sym typeface="Arial"/>
              </a:rPr>
              <a:t>Already worried?</a:t>
            </a:r>
            <a:endParaRPr/>
          </a:p>
        </p:txBody>
      </p:sp>
      <p:grpSp>
        <p:nvGrpSpPr>
          <p:cNvPr id="432" name="Google Shape;432;p23"/>
          <p:cNvGrpSpPr/>
          <p:nvPr/>
        </p:nvGrpSpPr>
        <p:grpSpPr>
          <a:xfrm>
            <a:off x="353277" y="1158429"/>
            <a:ext cx="8790722" cy="3891352"/>
            <a:chOff x="353277" y="1158429"/>
            <a:chExt cx="8790722" cy="3891352"/>
          </a:xfrm>
        </p:grpSpPr>
        <p:pic>
          <p:nvPicPr>
            <p:cNvPr id="433" name="Google Shape;433;p23"/>
            <p:cNvPicPr preferRelativeResize="0"/>
            <p:nvPr/>
          </p:nvPicPr>
          <p:blipFill rotWithShape="1">
            <a:blip r:embed="rId4">
              <a:alphaModFix/>
            </a:blip>
            <a:srcRect b="0" l="0" r="0" t="0"/>
            <a:stretch/>
          </p:blipFill>
          <p:spPr>
            <a:xfrm>
              <a:off x="454877" y="1541416"/>
              <a:ext cx="3423144" cy="1920966"/>
            </a:xfrm>
            <a:prstGeom prst="rect">
              <a:avLst/>
            </a:prstGeom>
            <a:noFill/>
            <a:ln>
              <a:noFill/>
            </a:ln>
          </p:spPr>
        </p:pic>
        <p:pic>
          <p:nvPicPr>
            <p:cNvPr id="434" name="Google Shape;434;p23"/>
            <p:cNvPicPr preferRelativeResize="0"/>
            <p:nvPr/>
          </p:nvPicPr>
          <p:blipFill rotWithShape="1">
            <a:blip r:embed="rId5">
              <a:alphaModFix/>
            </a:blip>
            <a:srcRect b="0" l="0" r="0" t="0"/>
            <a:stretch/>
          </p:blipFill>
          <p:spPr>
            <a:xfrm>
              <a:off x="353277" y="1477916"/>
              <a:ext cx="3626344" cy="2187666"/>
            </a:xfrm>
            <a:prstGeom prst="rect">
              <a:avLst/>
            </a:prstGeom>
            <a:noFill/>
            <a:ln>
              <a:noFill/>
            </a:ln>
          </p:spPr>
        </p:pic>
        <p:pic>
          <p:nvPicPr>
            <p:cNvPr id="435" name="Google Shape;435;p23"/>
            <p:cNvPicPr preferRelativeResize="0"/>
            <p:nvPr/>
          </p:nvPicPr>
          <p:blipFill rotWithShape="1">
            <a:blip r:embed="rId6">
              <a:alphaModFix/>
            </a:blip>
            <a:srcRect b="0" l="0" r="0" t="0"/>
            <a:stretch/>
          </p:blipFill>
          <p:spPr>
            <a:xfrm>
              <a:off x="2656946" y="2915927"/>
              <a:ext cx="3423144" cy="1930654"/>
            </a:xfrm>
            <a:prstGeom prst="rect">
              <a:avLst/>
            </a:prstGeom>
            <a:noFill/>
            <a:ln>
              <a:noFill/>
            </a:ln>
          </p:spPr>
        </p:pic>
        <p:pic>
          <p:nvPicPr>
            <p:cNvPr id="436" name="Google Shape;436;p23"/>
            <p:cNvPicPr preferRelativeResize="0"/>
            <p:nvPr/>
          </p:nvPicPr>
          <p:blipFill rotWithShape="1">
            <a:blip r:embed="rId7">
              <a:alphaModFix/>
            </a:blip>
            <a:srcRect b="0" l="0" r="0" t="0"/>
            <a:stretch/>
          </p:blipFill>
          <p:spPr>
            <a:xfrm>
              <a:off x="2555346" y="2852427"/>
              <a:ext cx="3626344" cy="2197354"/>
            </a:xfrm>
            <a:prstGeom prst="rect">
              <a:avLst/>
            </a:prstGeom>
            <a:noFill/>
            <a:ln>
              <a:noFill/>
            </a:ln>
          </p:spPr>
        </p:pic>
        <p:pic>
          <p:nvPicPr>
            <p:cNvPr id="437" name="Google Shape;437;p23"/>
            <p:cNvPicPr preferRelativeResize="0"/>
            <p:nvPr/>
          </p:nvPicPr>
          <p:blipFill rotWithShape="1">
            <a:blip r:embed="rId8">
              <a:alphaModFix/>
            </a:blip>
            <a:srcRect b="0" l="0" r="0" t="0"/>
            <a:stretch/>
          </p:blipFill>
          <p:spPr>
            <a:xfrm>
              <a:off x="5370624" y="1221929"/>
              <a:ext cx="3431764" cy="1930654"/>
            </a:xfrm>
            <a:prstGeom prst="rect">
              <a:avLst/>
            </a:prstGeom>
            <a:noFill/>
            <a:ln>
              <a:noFill/>
            </a:ln>
          </p:spPr>
        </p:pic>
        <p:pic>
          <p:nvPicPr>
            <p:cNvPr id="438" name="Google Shape;438;p23"/>
            <p:cNvPicPr preferRelativeResize="0"/>
            <p:nvPr/>
          </p:nvPicPr>
          <p:blipFill rotWithShape="1">
            <a:blip r:embed="rId9">
              <a:alphaModFix/>
            </a:blip>
            <a:srcRect b="0" l="0" r="0" t="0"/>
            <a:stretch/>
          </p:blipFill>
          <p:spPr>
            <a:xfrm>
              <a:off x="5269024" y="1158429"/>
              <a:ext cx="3634964" cy="2197354"/>
            </a:xfrm>
            <a:prstGeom prst="rect">
              <a:avLst/>
            </a:prstGeom>
            <a:noFill/>
            <a:ln>
              <a:noFill/>
            </a:ln>
          </p:spPr>
        </p:pic>
        <p:pic>
          <p:nvPicPr>
            <p:cNvPr id="439" name="Google Shape;439;p23"/>
            <p:cNvPicPr preferRelativeResize="0"/>
            <p:nvPr/>
          </p:nvPicPr>
          <p:blipFill rotWithShape="1">
            <a:blip r:embed="rId10">
              <a:alphaModFix/>
            </a:blip>
            <a:srcRect b="0" l="0" r="0" t="0"/>
            <a:stretch/>
          </p:blipFill>
          <p:spPr>
            <a:xfrm>
              <a:off x="6401305" y="3090118"/>
              <a:ext cx="2742694" cy="1221772"/>
            </a:xfrm>
            <a:prstGeom prst="rect">
              <a:avLst/>
            </a:prstGeom>
            <a:noFill/>
            <a:ln>
              <a:noFill/>
            </a:ln>
          </p:spPr>
        </p:pic>
        <p:pic>
          <p:nvPicPr>
            <p:cNvPr id="440" name="Google Shape;440;p23"/>
            <p:cNvPicPr preferRelativeResize="0"/>
            <p:nvPr/>
          </p:nvPicPr>
          <p:blipFill rotWithShape="1">
            <a:blip r:embed="rId11">
              <a:alphaModFix/>
            </a:blip>
            <a:srcRect b="0" l="0" r="0" t="0"/>
            <a:stretch/>
          </p:blipFill>
          <p:spPr>
            <a:xfrm>
              <a:off x="6096404" y="2736823"/>
              <a:ext cx="3047595" cy="1901353"/>
            </a:xfrm>
            <a:prstGeom prst="rect">
              <a:avLst/>
            </a:prstGeom>
            <a:noFill/>
            <a:ln>
              <a:noFill/>
            </a:ln>
          </p:spPr>
        </p:pic>
      </p:grpSp>
      <p:sp>
        <p:nvSpPr>
          <p:cNvPr id="441" name="Google Shape;441;p23"/>
          <p:cNvSpPr txBox="1"/>
          <p:nvPr/>
        </p:nvSpPr>
        <p:spPr>
          <a:xfrm rot="240000">
            <a:off x="7006181" y="3569890"/>
            <a:ext cx="1628525" cy="190500"/>
          </a:xfrm>
          <a:prstGeom prst="rect">
            <a:avLst/>
          </a:prstGeom>
          <a:noFill/>
          <a:ln>
            <a:noFill/>
          </a:ln>
        </p:spPr>
        <p:txBody>
          <a:bodyPr anchorCtr="0" anchor="t" bIns="0" lIns="0" spcFirstLastPara="1" rIns="0" wrap="square" tIns="0">
            <a:spAutoFit/>
          </a:bodyPr>
          <a:lstStyle/>
          <a:p>
            <a:pPr indent="0" lvl="0" marL="0" marR="0" rtl="0" algn="l">
              <a:lnSpc>
                <a:spcPct val="56222"/>
              </a:lnSpc>
              <a:spcBef>
                <a:spcPts val="0"/>
              </a:spcBef>
              <a:spcAft>
                <a:spcPts val="0"/>
              </a:spcAft>
              <a:buClr>
                <a:srgbClr val="000000"/>
              </a:buClr>
              <a:buSzPts val="2250"/>
              <a:buFont typeface="Arial"/>
              <a:buNone/>
            </a:pPr>
            <a:r>
              <a:rPr b="1" baseline="30000" i="0" lang="en-US" sz="2250" u="none" cap="none" strike="noStrike">
                <a:solidFill>
                  <a:srgbClr val="106BCC"/>
                </a:solidFill>
                <a:latin typeface="Arial"/>
                <a:ea typeface="Arial"/>
                <a:cs typeface="Arial"/>
                <a:sym typeface="Arial"/>
              </a:rPr>
              <a:t>we are only </a:t>
            </a:r>
            <a:r>
              <a:rPr b="1" i="0" lang="en-US" sz="1500" u="none" cap="none" strike="noStrike">
                <a:solidFill>
                  <a:srgbClr val="106BCC"/>
                </a:solidFill>
                <a:latin typeface="Arial"/>
                <a:ea typeface="Arial"/>
                <a:cs typeface="Arial"/>
                <a:sym typeface="Arial"/>
              </a:rPr>
              <a:t>getting</a:t>
            </a:r>
            <a:endParaRPr b="0" i="0" sz="1500" u="none" cap="none" strike="noStrike">
              <a:solidFill>
                <a:srgbClr val="000000"/>
              </a:solidFill>
              <a:latin typeface="Arial"/>
              <a:ea typeface="Arial"/>
              <a:cs typeface="Arial"/>
              <a:sym typeface="Arial"/>
            </a:endParaRPr>
          </a:p>
        </p:txBody>
      </p:sp>
      <p:sp>
        <p:nvSpPr>
          <p:cNvPr id="442" name="Google Shape;442;p23"/>
          <p:cNvSpPr txBox="1"/>
          <p:nvPr>
            <p:ph idx="11" type="ftr"/>
          </p:nvPr>
        </p:nvSpPr>
        <p:spPr>
          <a:xfrm>
            <a:off x="442299" y="4879606"/>
            <a:ext cx="2269144" cy="190500"/>
          </a:xfrm>
          <a:prstGeom prst="rect">
            <a:avLst/>
          </a:prstGeom>
          <a:noFill/>
          <a:ln>
            <a:noFill/>
          </a:ln>
        </p:spPr>
        <p:txBody>
          <a:bodyPr anchorCtr="0" anchor="t" bIns="0" lIns="0" spcFirstLastPara="1" rIns="0" wrap="square" tIns="0">
            <a:spAutoFit/>
          </a:bodyPr>
          <a:lstStyle/>
          <a:p>
            <a:pPr indent="0" lvl="0" marL="121285" rtl="0" algn="l">
              <a:lnSpc>
                <a:spcPct val="111428"/>
              </a:lnSpc>
              <a:spcBef>
                <a:spcPts val="0"/>
              </a:spcBef>
              <a:spcAft>
                <a:spcPts val="0"/>
              </a:spcAft>
              <a:buSzPts val="1400"/>
              <a:buNone/>
            </a:pPr>
            <a:r>
              <a:rPr lang="en-US"/>
              <a:t>© Copyright 2023 Percona® LLC. All rights reserved</a:t>
            </a:r>
            <a:endParaRPr/>
          </a:p>
        </p:txBody>
      </p:sp>
      <p:sp>
        <p:nvSpPr>
          <p:cNvPr id="443" name="Google Shape;443;p23"/>
          <p:cNvSpPr txBox="1"/>
          <p:nvPr/>
        </p:nvSpPr>
        <p:spPr>
          <a:xfrm rot="239421">
            <a:off x="6977582" y="3763821"/>
            <a:ext cx="707014" cy="190059"/>
          </a:xfrm>
          <a:prstGeom prst="rect">
            <a:avLst/>
          </a:prstGeom>
          <a:noFill/>
          <a:ln>
            <a:noFill/>
          </a:ln>
        </p:spPr>
        <p:txBody>
          <a:bodyPr anchorCtr="0" anchor="t" bIns="0" lIns="0" spcFirstLastPara="1" rIns="0" wrap="square" tIns="0">
            <a:spAutoFit/>
          </a:bodyPr>
          <a:lstStyle/>
          <a:p>
            <a:pPr indent="0" lvl="0" marL="0" marR="0" rtl="0" algn="l">
              <a:lnSpc>
                <a:spcPct val="82333"/>
              </a:lnSpc>
              <a:spcBef>
                <a:spcPts val="0"/>
              </a:spcBef>
              <a:spcAft>
                <a:spcPts val="0"/>
              </a:spcAft>
              <a:buClr>
                <a:srgbClr val="000000"/>
              </a:buClr>
              <a:buSzPts val="1500"/>
              <a:buFont typeface="Arial"/>
              <a:buNone/>
            </a:pPr>
            <a:r>
              <a:rPr b="1" i="0" lang="en-US" sz="1500" u="none" cap="none" strike="noStrike">
                <a:solidFill>
                  <a:srgbClr val="106BCC"/>
                </a:solidFill>
                <a:latin typeface="Arial"/>
                <a:ea typeface="Arial"/>
                <a:cs typeface="Arial"/>
                <a:sym typeface="Arial"/>
              </a:rPr>
              <a:t>started</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24"/>
          <p:cNvSpPr txBox="1"/>
          <p:nvPr>
            <p:ph type="title"/>
          </p:nvPr>
        </p:nvSpPr>
        <p:spPr>
          <a:xfrm>
            <a:off x="840351" y="210050"/>
            <a:ext cx="2117700" cy="4131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SzPts val="1400"/>
              <a:buNone/>
            </a:pPr>
            <a:r>
              <a:rPr lang="en-US">
                <a:solidFill>
                  <a:srgbClr val="C08F2B"/>
                </a:solidFill>
              </a:rPr>
              <a:t>Deprecations</a:t>
            </a:r>
            <a:endParaRPr/>
          </a:p>
        </p:txBody>
      </p:sp>
      <p:sp>
        <p:nvSpPr>
          <p:cNvPr id="449" name="Google Shape;449;p24"/>
          <p:cNvSpPr txBox="1"/>
          <p:nvPr>
            <p:ph idx="11" type="ftr"/>
          </p:nvPr>
        </p:nvSpPr>
        <p:spPr>
          <a:xfrm>
            <a:off x="442299" y="4879606"/>
            <a:ext cx="2269144" cy="190500"/>
          </a:xfrm>
          <a:prstGeom prst="rect">
            <a:avLst/>
          </a:prstGeom>
          <a:noFill/>
          <a:ln>
            <a:noFill/>
          </a:ln>
        </p:spPr>
        <p:txBody>
          <a:bodyPr anchorCtr="0" anchor="t" bIns="0" lIns="0" spcFirstLastPara="1" rIns="0" wrap="square" tIns="0">
            <a:spAutoFit/>
          </a:bodyPr>
          <a:lstStyle/>
          <a:p>
            <a:pPr indent="0" lvl="0" marL="121285" rtl="0" algn="l">
              <a:lnSpc>
                <a:spcPct val="111428"/>
              </a:lnSpc>
              <a:spcBef>
                <a:spcPts val="0"/>
              </a:spcBef>
              <a:spcAft>
                <a:spcPts val="0"/>
              </a:spcAft>
              <a:buSzPts val="1400"/>
              <a:buNone/>
            </a:pPr>
            <a:r>
              <a:rPr lang="en-US"/>
              <a:t>© Copyright 2023 Percona® LLC. All rights reserved</a:t>
            </a:r>
            <a:endParaRPr/>
          </a:p>
        </p:txBody>
      </p:sp>
      <p:sp>
        <p:nvSpPr>
          <p:cNvPr id="450" name="Google Shape;450;p24"/>
          <p:cNvSpPr txBox="1"/>
          <p:nvPr/>
        </p:nvSpPr>
        <p:spPr>
          <a:xfrm>
            <a:off x="796287" y="1098021"/>
            <a:ext cx="3462000" cy="3768000"/>
          </a:xfrm>
          <a:prstGeom prst="rect">
            <a:avLst/>
          </a:prstGeom>
          <a:noFill/>
          <a:ln>
            <a:noFill/>
          </a:ln>
        </p:spPr>
        <p:txBody>
          <a:bodyPr anchorCtr="0" anchor="t" bIns="0" lIns="0" spcFirstLastPara="1" rIns="0" wrap="square" tIns="29825">
            <a:spAutoFit/>
          </a:bodyPr>
          <a:lstStyle/>
          <a:p>
            <a:pPr indent="-170180" lvl="0" marL="182245" marR="73025"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the “utf8mb3” character set is deprecated, with “utf8mb4” 	recommended instead; “utf8mb3” is still valid in 	MySQL 8.0</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35"/>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70180" lvl="0" marL="182245" marR="133985"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the “sha256_password” plugin is deprecated and 	“caching_sha2_passoword” is recommended to use 	instead, as its superset</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40"/>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70180" lvl="0" marL="182245" marR="70485"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the “mysql_upgrade” client is deprecated because of its 	capabilities for upgrading the system tables in the 	mysql system schema, and objects in other schemas 	have been moved to MySQL server; as of MySQL</a:t>
            </a:r>
            <a:endParaRPr b="0" i="0" sz="1000" u="none" cap="none" strike="noStrike">
              <a:solidFill>
                <a:srgbClr val="000000"/>
              </a:solidFill>
              <a:latin typeface="Arial"/>
              <a:ea typeface="Arial"/>
              <a:cs typeface="Arial"/>
              <a:sym typeface="Arial"/>
            </a:endParaRPr>
          </a:p>
          <a:p>
            <a:pPr indent="0" lvl="0" marL="411480" marR="0" rtl="0" algn="l">
              <a:lnSpc>
                <a:spcPct val="1065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8.0.16 the server performs all these tasks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50"/>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70180" lvl="0" marL="182245" marR="114935" rtl="0" algn="l">
              <a:lnSpc>
                <a:spcPct val="108000"/>
              </a:lnSpc>
              <a:spcBef>
                <a:spcPts val="5"/>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the “validate_password” plugin has been reimplemented 	to use the server component infrastructure; it is still 	available but deprecated</a:t>
            </a:r>
            <a:endParaRPr b="0" i="0" sz="1000" u="none" cap="none" strike="noStrike">
              <a:solidFill>
                <a:srgbClr val="000000"/>
              </a:solidFill>
              <a:latin typeface="Arial"/>
              <a:ea typeface="Arial"/>
              <a:cs typeface="Arial"/>
              <a:sym typeface="Arial"/>
            </a:endParaRPr>
          </a:p>
          <a:p>
            <a:pPr indent="-170180" lvl="0" marL="182245" marR="5080" rtl="0" algn="l">
              <a:lnSpc>
                <a:spcPct val="108000"/>
              </a:lnSpc>
              <a:spcBef>
                <a:spcPts val="90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the “ENGINE” clause for all the ALTER TABLESPACE and 	DROP TABLESPACE statements is deprecated</a:t>
            </a:r>
            <a:endParaRPr b="0" i="0" sz="1000" u="none" cap="none" strike="noStrike">
              <a:solidFill>
                <a:srgbClr val="000000"/>
              </a:solidFill>
              <a:latin typeface="Arial"/>
              <a:ea typeface="Arial"/>
              <a:cs typeface="Arial"/>
              <a:sym typeface="Arial"/>
            </a:endParaRPr>
          </a:p>
          <a:p>
            <a:pPr indent="-170180" lvl="0" marL="182245" marR="315595" rtl="0" algn="l">
              <a:lnSpc>
                <a:spcPct val="108000"/>
              </a:lnSpc>
              <a:spcBef>
                <a:spcPts val="90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the “PAD_CHAR_TO_FULL_LENGTH” SQL mode is 	deprecated</a:t>
            </a:r>
            <a:endParaRPr b="0" i="0" sz="1000" u="none" cap="none" strike="noStrike">
              <a:solidFill>
                <a:srgbClr val="000000"/>
              </a:solidFill>
              <a:latin typeface="Arial"/>
              <a:ea typeface="Arial"/>
              <a:cs typeface="Arial"/>
              <a:sym typeface="Arial"/>
            </a:endParaRPr>
          </a:p>
        </p:txBody>
      </p:sp>
      <p:sp>
        <p:nvSpPr>
          <p:cNvPr id="451" name="Google Shape;451;p24"/>
          <p:cNvSpPr txBox="1"/>
          <p:nvPr/>
        </p:nvSpPr>
        <p:spPr>
          <a:xfrm>
            <a:off x="4856102" y="868243"/>
            <a:ext cx="3646170" cy="550545"/>
          </a:xfrm>
          <a:prstGeom prst="rect">
            <a:avLst/>
          </a:prstGeom>
          <a:noFill/>
          <a:ln>
            <a:noFill/>
          </a:ln>
        </p:spPr>
        <p:txBody>
          <a:bodyPr anchorCtr="0" anchor="t" bIns="0" lIns="0" spcFirstLastPara="1" rIns="0" wrap="square" tIns="34925">
            <a:spAutoFit/>
          </a:bodyPr>
          <a:lstStyle/>
          <a:p>
            <a:pPr indent="-165100" lvl="0" marL="177165" marR="5080" rtl="0" algn="l">
              <a:lnSpc>
                <a:spcPct val="104210"/>
              </a:lnSpc>
              <a:spcBef>
                <a:spcPts val="0"/>
              </a:spcBef>
              <a:spcAft>
                <a:spcPts val="0"/>
              </a:spcAft>
              <a:buClr>
                <a:srgbClr val="000000"/>
              </a:buClr>
              <a:buSzPts val="950"/>
              <a:buFont typeface="Arial"/>
              <a:buChar char="•"/>
            </a:pPr>
            <a:r>
              <a:rPr b="0" i="0" lang="en-US" sz="950" u="none" cap="none" strike="noStrike">
                <a:solidFill>
                  <a:srgbClr val="000000"/>
                </a:solidFill>
                <a:latin typeface="Arial"/>
                <a:ea typeface="Arial"/>
                <a:cs typeface="Arial"/>
                <a:sym typeface="Arial"/>
              </a:rPr>
              <a:t>the “AUTO_INCREMENT” support is deprecated for columns of 	type FLOAT and DOUBLE (and any synonyms); consider 	removing AUTO_INCREMENT attribute from such 	columns, or convert them to an integer type</a:t>
            </a:r>
            <a:endParaRPr b="0" i="0" sz="950" u="none" cap="none" strike="noStrike">
              <a:solidFill>
                <a:srgbClr val="000000"/>
              </a:solidFill>
              <a:latin typeface="Arial"/>
              <a:ea typeface="Arial"/>
              <a:cs typeface="Arial"/>
              <a:sym typeface="Arial"/>
            </a:endParaRPr>
          </a:p>
        </p:txBody>
      </p:sp>
      <p:sp>
        <p:nvSpPr>
          <p:cNvPr id="452" name="Google Shape;452;p24"/>
          <p:cNvSpPr txBox="1"/>
          <p:nvPr/>
        </p:nvSpPr>
        <p:spPr>
          <a:xfrm>
            <a:off x="4856102" y="1482034"/>
            <a:ext cx="3658870" cy="2990850"/>
          </a:xfrm>
          <a:prstGeom prst="rect">
            <a:avLst/>
          </a:prstGeom>
          <a:noFill/>
          <a:ln>
            <a:noFill/>
          </a:ln>
        </p:spPr>
        <p:txBody>
          <a:bodyPr anchorCtr="0" anchor="t" bIns="0" lIns="0" spcFirstLastPara="1" rIns="0" wrap="square" tIns="34925">
            <a:spAutoFit/>
          </a:bodyPr>
          <a:lstStyle/>
          <a:p>
            <a:pPr indent="-165100" lvl="0" marL="177165" marR="206375" rtl="0" algn="l">
              <a:lnSpc>
                <a:spcPct val="104210"/>
              </a:lnSpc>
              <a:spcBef>
                <a:spcPts val="0"/>
              </a:spcBef>
              <a:spcAft>
                <a:spcPts val="0"/>
              </a:spcAft>
              <a:buClr>
                <a:srgbClr val="000000"/>
              </a:buClr>
              <a:buSzPts val="950"/>
              <a:buFont typeface="Arial"/>
              <a:buChar char="•"/>
            </a:pPr>
            <a:r>
              <a:rPr b="0" i="0" lang="en-US" sz="950" u="none" cap="none" strike="noStrike">
                <a:solidFill>
                  <a:srgbClr val="000000"/>
                </a:solidFill>
                <a:latin typeface="Arial"/>
                <a:ea typeface="Arial"/>
                <a:cs typeface="Arial"/>
                <a:sym typeface="Arial"/>
              </a:rPr>
              <a:t>the “UNSIGNED” attribute is deprecated for columns of type 	FLOAT, DOUBLE and DECIMAL (and any synonyms); 	consider using a simple CHECK constraint instead</a:t>
            </a:r>
            <a:endParaRPr b="0" i="0" sz="950" u="none" cap="none" strike="noStrike">
              <a:solidFill>
                <a:srgbClr val="000000"/>
              </a:solidFill>
              <a:latin typeface="Arial"/>
              <a:ea typeface="Arial"/>
              <a:cs typeface="Arial"/>
              <a:sym typeface="Arial"/>
            </a:endParaRPr>
          </a:p>
          <a:p>
            <a:pPr indent="0" lvl="0" marL="0" marR="0" rtl="0" algn="l">
              <a:lnSpc>
                <a:spcPct val="100000"/>
              </a:lnSpc>
              <a:spcBef>
                <a:spcPts val="10"/>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65100" lvl="0" marL="177165" marR="30480" rtl="0" algn="l">
              <a:lnSpc>
                <a:spcPct val="104210"/>
              </a:lnSpc>
              <a:spcBef>
                <a:spcPts val="0"/>
              </a:spcBef>
              <a:spcAft>
                <a:spcPts val="0"/>
              </a:spcAft>
              <a:buClr>
                <a:srgbClr val="000000"/>
              </a:buClr>
              <a:buSzPts val="950"/>
              <a:buFont typeface="Arial"/>
              <a:buChar char="•"/>
            </a:pPr>
            <a:r>
              <a:rPr b="0" i="0" lang="en-US" sz="950" u="none" cap="none" strike="noStrike">
                <a:solidFill>
                  <a:srgbClr val="000000"/>
                </a:solidFill>
                <a:latin typeface="Arial"/>
                <a:ea typeface="Arial"/>
                <a:cs typeface="Arial"/>
                <a:sym typeface="Arial"/>
              </a:rPr>
              <a:t>FLOAT(M,D) and DOUBLE(M,D) syntax to specify the number 	of digits for columns of type FLOAT and DOUBLE (and any 	synonyms) is a nonstandard MySQL extension and is is 	deprecated</a:t>
            </a:r>
            <a:endParaRPr b="0" i="0" sz="950" u="none" cap="none" strike="noStrike">
              <a:solidFill>
                <a:srgbClr val="000000"/>
              </a:solidFill>
              <a:latin typeface="Arial"/>
              <a:ea typeface="Arial"/>
              <a:cs typeface="Arial"/>
              <a:sym typeface="Arial"/>
            </a:endParaRPr>
          </a:p>
          <a:p>
            <a:pPr indent="0" lvl="0" marL="0" marR="0" rtl="0" algn="l">
              <a:lnSpc>
                <a:spcPct val="100000"/>
              </a:lnSpc>
              <a:spcBef>
                <a:spcPts val="10"/>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65100" lvl="0" marL="177165" marR="196850" rtl="0" algn="l">
              <a:lnSpc>
                <a:spcPct val="104210"/>
              </a:lnSpc>
              <a:spcBef>
                <a:spcPts val="5"/>
              </a:spcBef>
              <a:spcAft>
                <a:spcPts val="0"/>
              </a:spcAft>
              <a:buClr>
                <a:srgbClr val="000000"/>
              </a:buClr>
              <a:buSzPts val="950"/>
              <a:buFont typeface="Arial"/>
              <a:buChar char="•"/>
            </a:pPr>
            <a:r>
              <a:rPr b="0" i="0" lang="en-US" sz="950" u="none" cap="none" strike="noStrike">
                <a:solidFill>
                  <a:srgbClr val="000000"/>
                </a:solidFill>
                <a:latin typeface="Arial"/>
                <a:ea typeface="Arial"/>
                <a:cs typeface="Arial"/>
                <a:sym typeface="Arial"/>
              </a:rPr>
              <a:t>The nonstandard C-style “&amp;&amp;”, “||”, and “!” operators that are 	synonyms for the standard SQL AND, OR, and NOT 	operators, respectively, are deprecated</a:t>
            </a:r>
            <a:endParaRPr b="0" i="0" sz="950" u="none" cap="none" strike="noStrike">
              <a:solidFill>
                <a:srgbClr val="000000"/>
              </a:solidFill>
              <a:latin typeface="Arial"/>
              <a:ea typeface="Arial"/>
              <a:cs typeface="Arial"/>
              <a:sym typeface="Arial"/>
            </a:endParaRPr>
          </a:p>
          <a:p>
            <a:pPr indent="0" lvl="0" marL="0" marR="0" rtl="0" algn="l">
              <a:lnSpc>
                <a:spcPct val="100000"/>
              </a:lnSpc>
              <a:spcBef>
                <a:spcPts val="5"/>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65100" lvl="0" marL="177165" marR="158115" rtl="0" algn="l">
              <a:lnSpc>
                <a:spcPct val="104210"/>
              </a:lnSpc>
              <a:spcBef>
                <a:spcPts val="5"/>
              </a:spcBef>
              <a:spcAft>
                <a:spcPts val="0"/>
              </a:spcAft>
              <a:buClr>
                <a:srgbClr val="000000"/>
              </a:buClr>
              <a:buSzPts val="950"/>
              <a:buFont typeface="Arial"/>
              <a:buChar char="•"/>
            </a:pPr>
            <a:r>
              <a:rPr b="0" i="0" lang="en-US" sz="950" u="none" cap="none" strike="noStrike">
                <a:solidFill>
                  <a:srgbClr val="000000"/>
                </a:solidFill>
                <a:latin typeface="Arial"/>
                <a:ea typeface="Arial"/>
                <a:cs typeface="Arial"/>
                <a:sym typeface="Arial"/>
              </a:rPr>
              <a:t>The “mysql_upgrade_info file”, which creates a text file in the 	data directory and used to store the MySQL version 	number is deprecated</a:t>
            </a:r>
            <a:endParaRPr b="0" i="0" sz="950" u="none" cap="none" strike="noStrike">
              <a:solidFill>
                <a:srgbClr val="000000"/>
              </a:solidFill>
              <a:latin typeface="Arial"/>
              <a:ea typeface="Arial"/>
              <a:cs typeface="Arial"/>
              <a:sym typeface="Arial"/>
            </a:endParaRPr>
          </a:p>
          <a:p>
            <a:pPr indent="0" lvl="0" marL="0" marR="0" rtl="0" algn="l">
              <a:lnSpc>
                <a:spcPct val="100000"/>
              </a:lnSpc>
              <a:spcBef>
                <a:spcPts val="10"/>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65100" lvl="0" marL="177165" marR="5080" rtl="0" algn="l">
              <a:lnSpc>
                <a:spcPct val="104210"/>
              </a:lnSpc>
              <a:spcBef>
                <a:spcPts val="0"/>
              </a:spcBef>
              <a:spcAft>
                <a:spcPts val="0"/>
              </a:spcAft>
              <a:buClr>
                <a:srgbClr val="000000"/>
              </a:buClr>
              <a:buSzPts val="950"/>
              <a:buFont typeface="Arial"/>
              <a:buChar char="•"/>
            </a:pPr>
            <a:r>
              <a:rPr b="0" i="0" lang="en-US" sz="950" u="none" cap="none" strike="noStrike">
                <a:solidFill>
                  <a:srgbClr val="000000"/>
                </a:solidFill>
                <a:latin typeface="Arial"/>
                <a:ea typeface="Arial"/>
                <a:cs typeface="Arial"/>
                <a:sym typeface="Arial"/>
              </a:rPr>
              <a:t>The “relay_log_info_file” system variable and “–master-info-file” 	option are deprecated; the use of files for the relay log info 	log and master info log has been superseded by crash-safe 	slave tables, which are the default in MySQL 8.0.</a:t>
            </a:r>
            <a:endParaRPr b="0" i="0" sz="950" u="none" cap="none" strike="noStrike">
              <a:solidFill>
                <a:srgbClr val="000000"/>
              </a:solidFill>
              <a:latin typeface="Arial"/>
              <a:ea typeface="Arial"/>
              <a:cs typeface="Arial"/>
              <a:sym typeface="Arial"/>
            </a:endParaRPr>
          </a:p>
          <a:p>
            <a:pPr indent="0" lvl="0" marL="0" marR="0" rtl="0" algn="l">
              <a:lnSpc>
                <a:spcPct val="100000"/>
              </a:lnSpc>
              <a:spcBef>
                <a:spcPts val="10"/>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65100" lvl="0" marL="177165" marR="48895" rtl="0" algn="l">
              <a:lnSpc>
                <a:spcPct val="104210"/>
              </a:lnSpc>
              <a:spcBef>
                <a:spcPts val="0"/>
              </a:spcBef>
              <a:spcAft>
                <a:spcPts val="0"/>
              </a:spcAft>
              <a:buClr>
                <a:srgbClr val="000000"/>
              </a:buClr>
              <a:buSzPts val="950"/>
              <a:buFont typeface="Arial"/>
              <a:buChar char="•"/>
            </a:pPr>
            <a:r>
              <a:rPr b="0" i="0" lang="en-US" sz="950" u="none" cap="none" strike="noStrike">
                <a:solidFill>
                  <a:srgbClr val="000000"/>
                </a:solidFill>
                <a:latin typeface="Arial"/>
                <a:ea typeface="Arial"/>
                <a:cs typeface="Arial"/>
                <a:sym typeface="Arial"/>
              </a:rPr>
              <a:t>The use of the “MYSQL_PWD” environment variable to specify 	a MySQL password is deprecated.</a:t>
            </a:r>
            <a:endParaRPr b="0" i="0" sz="95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56" name="Shape 456"/>
        <p:cNvGrpSpPr/>
        <p:nvPr/>
      </p:nvGrpSpPr>
      <p:grpSpPr>
        <a:xfrm>
          <a:off x="0" y="0"/>
          <a:ext cx="0" cy="0"/>
          <a:chOff x="0" y="0"/>
          <a:chExt cx="0" cy="0"/>
        </a:xfrm>
      </p:grpSpPr>
      <p:grpSp>
        <p:nvGrpSpPr>
          <p:cNvPr id="457" name="Google Shape;457;p25"/>
          <p:cNvGrpSpPr/>
          <p:nvPr/>
        </p:nvGrpSpPr>
        <p:grpSpPr>
          <a:xfrm>
            <a:off x="0" y="0"/>
            <a:ext cx="9144479" cy="5143500"/>
            <a:chOff x="0" y="0"/>
            <a:chExt cx="9144479" cy="5143500"/>
          </a:xfrm>
        </p:grpSpPr>
        <p:sp>
          <p:nvSpPr>
            <p:cNvPr id="458" name="Google Shape;458;p25"/>
            <p:cNvSpPr/>
            <p:nvPr/>
          </p:nvSpPr>
          <p:spPr>
            <a:xfrm>
              <a:off x="189074" y="0"/>
              <a:ext cx="8955405" cy="5143500"/>
            </a:xfrm>
            <a:custGeom>
              <a:rect b="b" l="l" r="r" t="t"/>
              <a:pathLst>
                <a:path extrusionOk="0" h="5143500" w="8955405">
                  <a:moveTo>
                    <a:pt x="0" y="5143500"/>
                  </a:moveTo>
                  <a:lnTo>
                    <a:pt x="8954925" y="5143500"/>
                  </a:lnTo>
                  <a:lnTo>
                    <a:pt x="8954925" y="0"/>
                  </a:lnTo>
                  <a:lnTo>
                    <a:pt x="0" y="0"/>
                  </a:lnTo>
                  <a:lnTo>
                    <a:pt x="0" y="5143500"/>
                  </a:lnTo>
                  <a:close/>
                </a:path>
              </a:pathLst>
            </a:custGeom>
            <a:solidFill>
              <a:srgbClr val="FFF4E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25"/>
            <p:cNvSpPr/>
            <p:nvPr/>
          </p:nvSpPr>
          <p:spPr>
            <a:xfrm>
              <a:off x="0" y="0"/>
              <a:ext cx="189230" cy="5143500"/>
            </a:xfrm>
            <a:custGeom>
              <a:rect b="b" l="l" r="r" t="t"/>
              <a:pathLst>
                <a:path extrusionOk="0" h="5143500" w="189230">
                  <a:moveTo>
                    <a:pt x="0" y="5143500"/>
                  </a:moveTo>
                  <a:lnTo>
                    <a:pt x="189074" y="5143500"/>
                  </a:lnTo>
                  <a:lnTo>
                    <a:pt x="189074" y="0"/>
                  </a:lnTo>
                  <a:lnTo>
                    <a:pt x="0" y="0"/>
                  </a:lnTo>
                  <a:lnTo>
                    <a:pt x="0" y="5143500"/>
                  </a:lnTo>
                  <a:close/>
                </a:path>
              </a:pathLst>
            </a:custGeom>
            <a:solidFill>
              <a:srgbClr val="0E1A5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0" name="Google Shape;460;p25"/>
            <p:cNvPicPr preferRelativeResize="0"/>
            <p:nvPr/>
          </p:nvPicPr>
          <p:blipFill rotWithShape="1">
            <a:blip r:embed="rId3">
              <a:alphaModFix/>
            </a:blip>
            <a:srcRect b="0" l="0" r="0" t="0"/>
            <a:stretch/>
          </p:blipFill>
          <p:spPr>
            <a:xfrm>
              <a:off x="7712516" y="4869655"/>
              <a:ext cx="934377" cy="199124"/>
            </a:xfrm>
            <a:prstGeom prst="rect">
              <a:avLst/>
            </a:prstGeom>
            <a:noFill/>
            <a:ln>
              <a:noFill/>
            </a:ln>
          </p:spPr>
        </p:pic>
      </p:grpSp>
      <p:sp>
        <p:nvSpPr>
          <p:cNvPr id="461" name="Google Shape;461;p25"/>
          <p:cNvSpPr txBox="1"/>
          <p:nvPr>
            <p:ph type="title"/>
          </p:nvPr>
        </p:nvSpPr>
        <p:spPr>
          <a:xfrm>
            <a:off x="352813" y="380072"/>
            <a:ext cx="8438372" cy="747699"/>
          </a:xfrm>
          <a:prstGeom prst="rect">
            <a:avLst/>
          </a:prstGeom>
          <a:noFill/>
          <a:ln>
            <a:noFill/>
          </a:ln>
        </p:spPr>
        <p:txBody>
          <a:bodyPr anchorCtr="0" anchor="t" bIns="0" lIns="0" spcFirstLastPara="1" rIns="0" wrap="square" tIns="299875">
            <a:spAutoFit/>
          </a:bodyPr>
          <a:lstStyle/>
          <a:p>
            <a:pPr indent="0" lvl="0" marL="499744" rtl="0" algn="l">
              <a:lnSpc>
                <a:spcPct val="100000"/>
              </a:lnSpc>
              <a:spcBef>
                <a:spcPts val="0"/>
              </a:spcBef>
              <a:spcAft>
                <a:spcPts val="0"/>
              </a:spcAft>
              <a:buSzPts val="1400"/>
              <a:buNone/>
            </a:pPr>
            <a:r>
              <a:rPr lang="en-US">
                <a:solidFill>
                  <a:srgbClr val="C08F2B"/>
                </a:solidFill>
              </a:rPr>
              <a:t>Deprecations. </a:t>
            </a:r>
            <a:r>
              <a:rPr b="0" lang="en-US">
                <a:solidFill>
                  <a:srgbClr val="000000"/>
                </a:solidFill>
                <a:latin typeface="Arial"/>
                <a:ea typeface="Arial"/>
                <a:cs typeface="Arial"/>
                <a:sym typeface="Arial"/>
              </a:rPr>
              <a:t>You must act ASAP!</a:t>
            </a:r>
            <a:endParaRPr/>
          </a:p>
        </p:txBody>
      </p:sp>
      <p:sp>
        <p:nvSpPr>
          <p:cNvPr id="462" name="Google Shape;462;p25"/>
          <p:cNvSpPr txBox="1"/>
          <p:nvPr/>
        </p:nvSpPr>
        <p:spPr>
          <a:xfrm>
            <a:off x="4877527" y="1546665"/>
            <a:ext cx="3636010" cy="1800860"/>
          </a:xfrm>
          <a:prstGeom prst="rect">
            <a:avLst/>
          </a:prstGeom>
          <a:noFill/>
          <a:ln>
            <a:noFill/>
          </a:ln>
        </p:spPr>
        <p:txBody>
          <a:bodyPr anchorCtr="0" anchor="t" bIns="0" lIns="0" spcFirstLastPara="1" rIns="0" wrap="square" tIns="41900">
            <a:spAutoFit/>
          </a:bodyPr>
          <a:lstStyle/>
          <a:p>
            <a:pPr indent="-169545" lvl="0" marL="181610" marR="5080" rtl="0" algn="l">
              <a:lnSpc>
                <a:spcPct val="106875"/>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Deprecations are changes in the 	MySQL which will lead to Removals 	in future releases</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50"/>
              <a:buFont typeface="Arial"/>
              <a:buNone/>
            </a:pPr>
            <a:r>
              <a:t/>
            </a:r>
            <a:endParaRPr b="0" i="0" sz="1450" u="none" cap="none" strike="noStrike">
              <a:solidFill>
                <a:srgbClr val="000000"/>
              </a:solidFill>
              <a:latin typeface="Arial"/>
              <a:ea typeface="Arial"/>
              <a:cs typeface="Arial"/>
              <a:sym typeface="Arial"/>
            </a:endParaRPr>
          </a:p>
          <a:p>
            <a:pPr indent="-169545" lvl="0" marL="181610" marR="200660" rtl="0" algn="l">
              <a:lnSpc>
                <a:spcPct val="106875"/>
              </a:lnSpc>
              <a:spcBef>
                <a:spcPts val="5"/>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While the features still exist, their 	usage will spill errors into log files 	and console output</a:t>
            </a:r>
            <a:endParaRPr b="0" i="0" sz="1600" u="none" cap="none" strike="noStrike">
              <a:solidFill>
                <a:srgbClr val="000000"/>
              </a:solidFill>
              <a:latin typeface="Arial"/>
              <a:ea typeface="Arial"/>
              <a:cs typeface="Arial"/>
              <a:sym typeface="Arial"/>
            </a:endParaRPr>
          </a:p>
        </p:txBody>
      </p:sp>
      <p:grpSp>
        <p:nvGrpSpPr>
          <p:cNvPr id="463" name="Google Shape;463;p25"/>
          <p:cNvGrpSpPr/>
          <p:nvPr/>
        </p:nvGrpSpPr>
        <p:grpSpPr>
          <a:xfrm>
            <a:off x="818775" y="1681043"/>
            <a:ext cx="7479698" cy="3443796"/>
            <a:chOff x="818775" y="1681043"/>
            <a:chExt cx="7479698" cy="3443796"/>
          </a:xfrm>
        </p:grpSpPr>
        <p:pic>
          <p:nvPicPr>
            <p:cNvPr id="464" name="Google Shape;464;p25"/>
            <p:cNvPicPr preferRelativeResize="0"/>
            <p:nvPr/>
          </p:nvPicPr>
          <p:blipFill rotWithShape="1">
            <a:blip r:embed="rId4">
              <a:alphaModFix/>
            </a:blip>
            <a:srcRect b="0" l="0" r="0" t="0"/>
            <a:stretch/>
          </p:blipFill>
          <p:spPr>
            <a:xfrm>
              <a:off x="920375" y="1744543"/>
              <a:ext cx="3484021" cy="1958172"/>
            </a:xfrm>
            <a:prstGeom prst="rect">
              <a:avLst/>
            </a:prstGeom>
            <a:noFill/>
            <a:ln>
              <a:noFill/>
            </a:ln>
          </p:spPr>
        </p:pic>
        <p:pic>
          <p:nvPicPr>
            <p:cNvPr id="465" name="Google Shape;465;p25"/>
            <p:cNvPicPr preferRelativeResize="0"/>
            <p:nvPr/>
          </p:nvPicPr>
          <p:blipFill rotWithShape="1">
            <a:blip r:embed="rId5">
              <a:alphaModFix/>
            </a:blip>
            <a:srcRect b="0" l="0" r="0" t="0"/>
            <a:stretch/>
          </p:blipFill>
          <p:spPr>
            <a:xfrm>
              <a:off x="818775" y="1681043"/>
              <a:ext cx="3687221" cy="2224872"/>
            </a:xfrm>
            <a:prstGeom prst="rect">
              <a:avLst/>
            </a:prstGeom>
            <a:noFill/>
            <a:ln>
              <a:noFill/>
            </a:ln>
          </p:spPr>
        </p:pic>
        <p:pic>
          <p:nvPicPr>
            <p:cNvPr id="466" name="Google Shape;466;p25"/>
            <p:cNvPicPr preferRelativeResize="0"/>
            <p:nvPr/>
          </p:nvPicPr>
          <p:blipFill rotWithShape="1">
            <a:blip r:embed="rId6">
              <a:alphaModFix/>
            </a:blip>
            <a:srcRect b="0" l="0" r="0" t="0"/>
            <a:stretch/>
          </p:blipFill>
          <p:spPr>
            <a:xfrm>
              <a:off x="5248664" y="3575076"/>
              <a:ext cx="2742694" cy="1221772"/>
            </a:xfrm>
            <a:prstGeom prst="rect">
              <a:avLst/>
            </a:prstGeom>
            <a:noFill/>
            <a:ln>
              <a:noFill/>
            </a:ln>
          </p:spPr>
        </p:pic>
        <p:pic>
          <p:nvPicPr>
            <p:cNvPr id="467" name="Google Shape;467;p25"/>
            <p:cNvPicPr preferRelativeResize="0"/>
            <p:nvPr/>
          </p:nvPicPr>
          <p:blipFill rotWithShape="1">
            <a:blip r:embed="rId7">
              <a:alphaModFix/>
            </a:blip>
            <a:srcRect b="0" l="0" r="0" t="0"/>
            <a:stretch/>
          </p:blipFill>
          <p:spPr>
            <a:xfrm>
              <a:off x="4943763" y="3221781"/>
              <a:ext cx="3354710" cy="1903058"/>
            </a:xfrm>
            <a:prstGeom prst="rect">
              <a:avLst/>
            </a:prstGeom>
            <a:noFill/>
            <a:ln>
              <a:noFill/>
            </a:ln>
          </p:spPr>
        </p:pic>
      </p:grpSp>
      <p:sp>
        <p:nvSpPr>
          <p:cNvPr id="468" name="Google Shape;468;p25"/>
          <p:cNvSpPr txBox="1"/>
          <p:nvPr/>
        </p:nvSpPr>
        <p:spPr>
          <a:xfrm rot="240000">
            <a:off x="5537734" y="3875537"/>
            <a:ext cx="1824169" cy="190500"/>
          </a:xfrm>
          <a:prstGeom prst="rect">
            <a:avLst/>
          </a:prstGeom>
          <a:noFill/>
          <a:ln>
            <a:noFill/>
          </a:ln>
        </p:spPr>
        <p:txBody>
          <a:bodyPr anchorCtr="0" anchor="t" bIns="0" lIns="0" spcFirstLastPara="1" rIns="0" wrap="square" tIns="0">
            <a:spAutoFit/>
          </a:bodyPr>
          <a:lstStyle/>
          <a:p>
            <a:pPr indent="0" lvl="0" marL="0" marR="0" rtl="0" algn="l">
              <a:lnSpc>
                <a:spcPct val="58222"/>
              </a:lnSpc>
              <a:spcBef>
                <a:spcPts val="0"/>
              </a:spcBef>
              <a:spcAft>
                <a:spcPts val="0"/>
              </a:spcAft>
              <a:buClr>
                <a:srgbClr val="000000"/>
              </a:buClr>
              <a:buSzPts val="2250"/>
              <a:buFont typeface="Arial"/>
              <a:buNone/>
            </a:pPr>
            <a:r>
              <a:rPr b="1" baseline="30000" i="0" lang="en-US" sz="2250" u="none" cap="none" strike="noStrike">
                <a:solidFill>
                  <a:srgbClr val="106BCC"/>
                </a:solidFill>
                <a:latin typeface="Arial"/>
                <a:ea typeface="Arial"/>
                <a:cs typeface="Arial"/>
                <a:sym typeface="Arial"/>
              </a:rPr>
              <a:t>the time to adjust </a:t>
            </a:r>
            <a:r>
              <a:rPr b="1" i="0" lang="en-US" sz="1500" u="none" cap="none" strike="noStrike">
                <a:solidFill>
                  <a:srgbClr val="106BCC"/>
                </a:solidFill>
                <a:latin typeface="Arial"/>
                <a:ea typeface="Arial"/>
                <a:cs typeface="Arial"/>
                <a:sym typeface="Arial"/>
              </a:rPr>
              <a:t>you</a:t>
            </a:r>
            <a:endParaRPr b="0" i="0" sz="1500" u="none" cap="none" strike="noStrike">
              <a:solidFill>
                <a:srgbClr val="000000"/>
              </a:solidFill>
              <a:latin typeface="Arial"/>
              <a:ea typeface="Arial"/>
              <a:cs typeface="Arial"/>
              <a:sym typeface="Arial"/>
            </a:endParaRPr>
          </a:p>
        </p:txBody>
      </p:sp>
      <p:sp>
        <p:nvSpPr>
          <p:cNvPr id="469" name="Google Shape;469;p25"/>
          <p:cNvSpPr txBox="1"/>
          <p:nvPr>
            <p:ph idx="11" type="ftr"/>
          </p:nvPr>
        </p:nvSpPr>
        <p:spPr>
          <a:xfrm>
            <a:off x="442299" y="4879606"/>
            <a:ext cx="2269144" cy="190500"/>
          </a:xfrm>
          <a:prstGeom prst="rect">
            <a:avLst/>
          </a:prstGeom>
          <a:noFill/>
          <a:ln>
            <a:noFill/>
          </a:ln>
        </p:spPr>
        <p:txBody>
          <a:bodyPr anchorCtr="0" anchor="t" bIns="0" lIns="0" spcFirstLastPara="1" rIns="0" wrap="square" tIns="0">
            <a:spAutoFit/>
          </a:bodyPr>
          <a:lstStyle/>
          <a:p>
            <a:pPr indent="0" lvl="0" marL="121285" rtl="0" algn="l">
              <a:lnSpc>
                <a:spcPct val="111428"/>
              </a:lnSpc>
              <a:spcBef>
                <a:spcPts val="0"/>
              </a:spcBef>
              <a:spcAft>
                <a:spcPts val="0"/>
              </a:spcAft>
              <a:buSzPts val="1400"/>
              <a:buNone/>
            </a:pPr>
            <a:r>
              <a:rPr lang="en-US"/>
              <a:t>© Copyright 2023 Percona® LLC. All rights reserved</a:t>
            </a:r>
            <a:endParaRPr/>
          </a:p>
        </p:txBody>
      </p:sp>
      <p:sp>
        <p:nvSpPr>
          <p:cNvPr id="470" name="Google Shape;470;p25"/>
          <p:cNvSpPr txBox="1"/>
          <p:nvPr/>
        </p:nvSpPr>
        <p:spPr>
          <a:xfrm rot="240000">
            <a:off x="5516735" y="4136974"/>
            <a:ext cx="2261652" cy="190500"/>
          </a:xfrm>
          <a:prstGeom prst="rect">
            <a:avLst/>
          </a:prstGeom>
          <a:noFill/>
          <a:ln>
            <a:noFill/>
          </a:ln>
        </p:spPr>
        <p:txBody>
          <a:bodyPr anchorCtr="0" anchor="t" bIns="0" lIns="0" spcFirstLastPara="1" rIns="0" wrap="square" tIns="0">
            <a:spAutoFit/>
          </a:bodyPr>
          <a:lstStyle/>
          <a:p>
            <a:pPr indent="0" lvl="0" marL="0" marR="0" rtl="0" algn="l">
              <a:lnSpc>
                <a:spcPct val="47333"/>
              </a:lnSpc>
              <a:spcBef>
                <a:spcPts val="0"/>
              </a:spcBef>
              <a:spcAft>
                <a:spcPts val="0"/>
              </a:spcAft>
              <a:buClr>
                <a:srgbClr val="000000"/>
              </a:buClr>
              <a:buSzPts val="1500"/>
              <a:buFont typeface="Arial"/>
              <a:buNone/>
            </a:pPr>
            <a:r>
              <a:rPr b="1" i="0" lang="en-US" sz="1500" u="none" cap="none" strike="noStrike">
                <a:solidFill>
                  <a:srgbClr val="106BCC"/>
                </a:solidFill>
                <a:latin typeface="Arial"/>
                <a:ea typeface="Arial"/>
                <a:cs typeface="Arial"/>
                <a:sym typeface="Arial"/>
              </a:rPr>
              <a:t>applications </a:t>
            </a:r>
            <a:r>
              <a:rPr b="1" baseline="-25000" i="0" lang="en-US" sz="2250" u="none" cap="none" strike="noStrike">
                <a:solidFill>
                  <a:srgbClr val="106BCC"/>
                </a:solidFill>
                <a:latin typeface="Arial"/>
                <a:ea typeface="Arial"/>
                <a:cs typeface="Arial"/>
                <a:sym typeface="Arial"/>
              </a:rPr>
              <a:t>is NOW!, even</a:t>
            </a:r>
            <a:endParaRPr b="0" baseline="-25000" i="0" sz="2250" u="none" cap="none" strike="noStrike">
              <a:solidFill>
                <a:srgbClr val="000000"/>
              </a:solidFill>
              <a:latin typeface="Arial"/>
              <a:ea typeface="Arial"/>
              <a:cs typeface="Arial"/>
              <a:sym typeface="Arial"/>
            </a:endParaRPr>
          </a:p>
        </p:txBody>
      </p:sp>
      <p:sp>
        <p:nvSpPr>
          <p:cNvPr id="471" name="Google Shape;471;p25"/>
          <p:cNvSpPr txBox="1"/>
          <p:nvPr/>
        </p:nvSpPr>
        <p:spPr>
          <a:xfrm rot="240000">
            <a:off x="5495741" y="4368408"/>
            <a:ext cx="2075685" cy="190500"/>
          </a:xfrm>
          <a:prstGeom prst="rect">
            <a:avLst/>
          </a:prstGeom>
          <a:noFill/>
          <a:ln>
            <a:noFill/>
          </a:ln>
        </p:spPr>
        <p:txBody>
          <a:bodyPr anchorCtr="0" anchor="t" bIns="0" lIns="0" spcFirstLastPara="1" rIns="0" wrap="square" tIns="0">
            <a:spAutoFit/>
          </a:bodyPr>
          <a:lstStyle/>
          <a:p>
            <a:pPr indent="0" lvl="0" marL="0" marR="0" rtl="0" algn="l">
              <a:lnSpc>
                <a:spcPct val="56888"/>
              </a:lnSpc>
              <a:spcBef>
                <a:spcPts val="0"/>
              </a:spcBef>
              <a:spcAft>
                <a:spcPts val="0"/>
              </a:spcAft>
              <a:buClr>
                <a:srgbClr val="000000"/>
              </a:buClr>
              <a:buSzPts val="2250"/>
              <a:buFont typeface="Arial"/>
              <a:buNone/>
            </a:pPr>
            <a:r>
              <a:rPr b="1" baseline="30000" i="0" lang="en-US" sz="2250" u="none" cap="none" strike="noStrike">
                <a:solidFill>
                  <a:srgbClr val="106BCC"/>
                </a:solidFill>
                <a:latin typeface="Arial"/>
                <a:ea typeface="Arial"/>
                <a:cs typeface="Arial"/>
                <a:sym typeface="Arial"/>
              </a:rPr>
              <a:t>if you are on 8.0 </a:t>
            </a:r>
            <a:r>
              <a:rPr b="1" i="0" lang="en-US" sz="1500" u="none" cap="none" strike="noStrike">
                <a:solidFill>
                  <a:srgbClr val="106BCC"/>
                </a:solidFill>
                <a:latin typeface="Arial"/>
                <a:ea typeface="Arial"/>
                <a:cs typeface="Arial"/>
                <a:sym typeface="Arial"/>
              </a:rPr>
              <a:t>already</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26"/>
          <p:cNvSpPr txBox="1"/>
          <p:nvPr>
            <p:ph type="title"/>
          </p:nvPr>
        </p:nvSpPr>
        <p:spPr>
          <a:xfrm>
            <a:off x="840351" y="438650"/>
            <a:ext cx="1585500" cy="4131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SzPts val="1400"/>
              <a:buNone/>
            </a:pPr>
            <a:r>
              <a:rPr lang="en-US">
                <a:solidFill>
                  <a:srgbClr val="CC6515"/>
                </a:solidFill>
              </a:rPr>
              <a:t>Removals</a:t>
            </a:r>
            <a:endParaRPr/>
          </a:p>
        </p:txBody>
      </p:sp>
      <p:sp>
        <p:nvSpPr>
          <p:cNvPr id="477" name="Google Shape;477;p26"/>
          <p:cNvSpPr txBox="1"/>
          <p:nvPr>
            <p:ph idx="11" type="ftr"/>
          </p:nvPr>
        </p:nvSpPr>
        <p:spPr>
          <a:xfrm>
            <a:off x="442299" y="4879606"/>
            <a:ext cx="2269144" cy="190500"/>
          </a:xfrm>
          <a:prstGeom prst="rect">
            <a:avLst/>
          </a:prstGeom>
          <a:noFill/>
          <a:ln>
            <a:noFill/>
          </a:ln>
        </p:spPr>
        <p:txBody>
          <a:bodyPr anchorCtr="0" anchor="t" bIns="0" lIns="0" spcFirstLastPara="1" rIns="0" wrap="square" tIns="0">
            <a:spAutoFit/>
          </a:bodyPr>
          <a:lstStyle/>
          <a:p>
            <a:pPr indent="0" lvl="0" marL="121285" rtl="0" algn="l">
              <a:lnSpc>
                <a:spcPct val="111428"/>
              </a:lnSpc>
              <a:spcBef>
                <a:spcPts val="0"/>
              </a:spcBef>
              <a:spcAft>
                <a:spcPts val="0"/>
              </a:spcAft>
              <a:buSzPts val="1400"/>
              <a:buNone/>
            </a:pPr>
            <a:r>
              <a:rPr lang="en-US"/>
              <a:t>© Copyright 2023 Percona® LLC. All rights reserved</a:t>
            </a:r>
            <a:endParaRPr/>
          </a:p>
        </p:txBody>
      </p:sp>
      <p:sp>
        <p:nvSpPr>
          <p:cNvPr id="478" name="Google Shape;478;p26"/>
          <p:cNvSpPr txBox="1"/>
          <p:nvPr/>
        </p:nvSpPr>
        <p:spPr>
          <a:xfrm>
            <a:off x="796287" y="866094"/>
            <a:ext cx="3450600" cy="3982200"/>
          </a:xfrm>
          <a:prstGeom prst="rect">
            <a:avLst/>
          </a:prstGeom>
          <a:noFill/>
          <a:ln>
            <a:noFill/>
          </a:ln>
        </p:spPr>
        <p:txBody>
          <a:bodyPr anchorCtr="0" anchor="t" bIns="0" lIns="0" spcFirstLastPara="1" rIns="0" wrap="square" tIns="31100">
            <a:spAutoFit/>
          </a:bodyPr>
          <a:lstStyle/>
          <a:p>
            <a:pPr indent="-159385" lvl="0" marL="171450" marR="170815" rtl="0" algn="l">
              <a:lnSpc>
                <a:spcPct val="104210"/>
              </a:lnSpc>
              <a:spcBef>
                <a:spcPts val="0"/>
              </a:spcBef>
              <a:spcAft>
                <a:spcPts val="0"/>
              </a:spcAft>
              <a:buClr>
                <a:srgbClr val="000000"/>
              </a:buClr>
              <a:buSzPts val="950"/>
              <a:buFont typeface="Arial"/>
              <a:buChar char="•"/>
            </a:pPr>
            <a:r>
              <a:rPr b="0" i="0" lang="en-US" sz="950" u="none" cap="none" strike="noStrike">
                <a:solidFill>
                  <a:srgbClr val="000000"/>
                </a:solidFill>
                <a:latin typeface="Arial"/>
                <a:ea typeface="Arial"/>
                <a:cs typeface="Arial"/>
                <a:sym typeface="Arial"/>
              </a:rPr>
              <a:t>the “innodb_locks_unsafe_for_binlog” system variable was 	removed; instead use “READ COMMITTED” isolation 	level which provides similar functionality</a:t>
            </a:r>
            <a:endParaRPr b="0" i="0" sz="950" u="none" cap="none" strike="noStrike">
              <a:solidFill>
                <a:srgbClr val="000000"/>
              </a:solidFill>
              <a:latin typeface="Arial"/>
              <a:ea typeface="Arial"/>
              <a:cs typeface="Arial"/>
              <a:sym typeface="Arial"/>
            </a:endParaRPr>
          </a:p>
          <a:p>
            <a:pPr indent="0" lvl="0" marL="0" marR="0" rtl="0" algn="l">
              <a:lnSpc>
                <a:spcPct val="100000"/>
              </a:lnSpc>
              <a:spcBef>
                <a:spcPts val="4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a:p>
            <a:pPr indent="-159385" lvl="0" marL="171450" marR="34925" rtl="0" algn="l">
              <a:lnSpc>
                <a:spcPct val="104210"/>
              </a:lnSpc>
              <a:spcBef>
                <a:spcPts val="5"/>
              </a:spcBef>
              <a:spcAft>
                <a:spcPts val="0"/>
              </a:spcAft>
              <a:buClr>
                <a:srgbClr val="000000"/>
              </a:buClr>
              <a:buSzPts val="950"/>
              <a:buFont typeface="Arial"/>
              <a:buChar char="•"/>
            </a:pPr>
            <a:r>
              <a:rPr b="0" i="0" lang="en-US" sz="950" u="none" cap="none" strike="noStrike">
                <a:solidFill>
                  <a:srgbClr val="000000"/>
                </a:solidFill>
                <a:latin typeface="Arial"/>
                <a:ea typeface="Arial"/>
                <a:cs typeface="Arial"/>
                <a:sym typeface="Arial"/>
              </a:rPr>
              <a:t>using “GRANT” to create users; instead, use “CREATE 	USER”; following this practice makes the 	“NO_AUTO_CREATE_USER SQL” mode immaterial for 	GRANT statements, so it too is removed, and an error 	now is written to the server log when the presence of this 	value for the sql_mode option in the options file prevents 	mysqld from starting</a:t>
            </a:r>
            <a:endParaRPr b="0" i="0" sz="950" u="none" cap="none" strike="noStrike">
              <a:solidFill>
                <a:srgbClr val="000000"/>
              </a:solidFill>
              <a:latin typeface="Arial"/>
              <a:ea typeface="Arial"/>
              <a:cs typeface="Arial"/>
              <a:sym typeface="Arial"/>
            </a:endParaRPr>
          </a:p>
          <a:p>
            <a:pPr indent="0" lvl="0" marL="0" marR="0" rtl="0" algn="l">
              <a:lnSpc>
                <a:spcPct val="100000"/>
              </a:lnSpc>
              <a:spcBef>
                <a:spcPts val="4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a:p>
            <a:pPr indent="-159385" lvl="0" marL="171450" marR="5080" rtl="0" algn="l">
              <a:lnSpc>
                <a:spcPct val="104210"/>
              </a:lnSpc>
              <a:spcBef>
                <a:spcPts val="0"/>
              </a:spcBef>
              <a:spcAft>
                <a:spcPts val="0"/>
              </a:spcAft>
              <a:buClr>
                <a:srgbClr val="000000"/>
              </a:buClr>
              <a:buSzPts val="950"/>
              <a:buFont typeface="Arial"/>
              <a:buChar char="•"/>
            </a:pPr>
            <a:r>
              <a:rPr b="0" i="0" lang="en-US" sz="950" u="none" cap="none" strike="noStrike">
                <a:solidFill>
                  <a:srgbClr val="000000"/>
                </a:solidFill>
                <a:latin typeface="Arial"/>
                <a:ea typeface="Arial"/>
                <a:cs typeface="Arial"/>
                <a:sym typeface="Arial"/>
              </a:rPr>
              <a:t>using GRANT to modify account properties other than 	privilege assignments, including authentication, SSL, and 	resource-limit properties; instead, establish such 	properties at account-creation time with “CREATE USER” 	or modify them afterward with “ALTER USER”</a:t>
            </a:r>
            <a:endParaRPr b="0" i="0" sz="950" u="none" cap="none" strike="noStrike">
              <a:solidFill>
                <a:srgbClr val="000000"/>
              </a:solidFill>
              <a:latin typeface="Arial"/>
              <a:ea typeface="Arial"/>
              <a:cs typeface="Arial"/>
              <a:sym typeface="Arial"/>
            </a:endParaRPr>
          </a:p>
          <a:p>
            <a:pPr indent="0" lvl="0" marL="0" marR="0" rtl="0" algn="l">
              <a:lnSpc>
                <a:spcPct val="100000"/>
              </a:lnSpc>
              <a:spcBef>
                <a:spcPts val="4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a:p>
            <a:pPr indent="-159385" lvl="0" marL="171450" marR="5080" rtl="0" algn="l">
              <a:lnSpc>
                <a:spcPct val="104210"/>
              </a:lnSpc>
              <a:spcBef>
                <a:spcPts val="0"/>
              </a:spcBef>
              <a:spcAft>
                <a:spcPts val="0"/>
              </a:spcAft>
              <a:buClr>
                <a:srgbClr val="000000"/>
              </a:buClr>
              <a:buSzPts val="950"/>
              <a:buFont typeface="Arial"/>
              <a:buChar char="•"/>
            </a:pPr>
            <a:r>
              <a:rPr b="0" i="0" lang="en-US" sz="950" u="none" cap="none" strike="noStrike">
                <a:solidFill>
                  <a:srgbClr val="000000"/>
                </a:solidFill>
                <a:latin typeface="Arial"/>
                <a:ea typeface="Arial"/>
                <a:cs typeface="Arial"/>
                <a:sym typeface="Arial"/>
              </a:rPr>
              <a:t>“IDENTIFIED BY PASSWORD ‘auth_string’” syntax for 	“CREATE USER” and GRANT; instead, use “IDENTIFIED 	WITH auth_plugin AS ‘auth_string’” for “CREATE USER” 	and “ALTER USER”, where the ‘auth_string’ value is in a 	format compatible with the named plugin</a:t>
            </a:r>
            <a:endParaRPr b="0" i="0" sz="950" u="none" cap="none" strike="noStrike">
              <a:solidFill>
                <a:srgbClr val="000000"/>
              </a:solidFill>
              <a:latin typeface="Arial"/>
              <a:ea typeface="Arial"/>
              <a:cs typeface="Arial"/>
              <a:sym typeface="Arial"/>
            </a:endParaRPr>
          </a:p>
          <a:p>
            <a:pPr indent="0" lvl="0" marL="0" marR="0" rtl="0" algn="l">
              <a:lnSpc>
                <a:spcPct val="100000"/>
              </a:lnSpc>
              <a:spcBef>
                <a:spcPts val="4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a:p>
            <a:pPr indent="-159385" lvl="0" marL="171450" marR="58419" rtl="0" algn="l">
              <a:lnSpc>
                <a:spcPct val="104210"/>
              </a:lnSpc>
              <a:spcBef>
                <a:spcPts val="0"/>
              </a:spcBef>
              <a:spcAft>
                <a:spcPts val="0"/>
              </a:spcAft>
              <a:buClr>
                <a:srgbClr val="000000"/>
              </a:buClr>
              <a:buSzPts val="950"/>
              <a:buFont typeface="Arial"/>
              <a:buChar char="•"/>
            </a:pPr>
            <a:r>
              <a:rPr b="0" i="0" lang="en-US" sz="950" u="none" cap="none" strike="noStrike">
                <a:solidFill>
                  <a:srgbClr val="000000"/>
                </a:solidFill>
                <a:latin typeface="Arial"/>
                <a:ea typeface="Arial"/>
                <a:cs typeface="Arial"/>
                <a:sym typeface="Arial"/>
              </a:rPr>
              <a:t>the PASSWORD() function; additionally, PASSWORD() 	removal means that “SET PASSWORD … = 	PASSWORD(‘auth_string’)” syntax is no longer available</a:t>
            </a:r>
            <a:endParaRPr b="0" i="0" sz="950" u="none" cap="none" strike="noStrike">
              <a:solidFill>
                <a:srgbClr val="000000"/>
              </a:solidFill>
              <a:latin typeface="Arial"/>
              <a:ea typeface="Arial"/>
              <a:cs typeface="Arial"/>
              <a:sym typeface="Arial"/>
            </a:endParaRPr>
          </a:p>
        </p:txBody>
      </p:sp>
      <p:sp>
        <p:nvSpPr>
          <p:cNvPr id="479" name="Google Shape;479;p26"/>
          <p:cNvSpPr txBox="1"/>
          <p:nvPr/>
        </p:nvSpPr>
        <p:spPr>
          <a:xfrm>
            <a:off x="4856102" y="672668"/>
            <a:ext cx="2212340" cy="175260"/>
          </a:xfrm>
          <a:prstGeom prst="rect">
            <a:avLst/>
          </a:prstGeom>
          <a:noFill/>
          <a:ln>
            <a:noFill/>
          </a:ln>
        </p:spPr>
        <p:txBody>
          <a:bodyPr anchorCtr="0" anchor="t" bIns="0" lIns="0" spcFirstLastPara="1" rIns="0" wrap="square" tIns="16500">
            <a:spAutoFit/>
          </a:bodyPr>
          <a:lstStyle/>
          <a:p>
            <a:pPr indent="-166370" lvl="0" marL="179070" marR="0" rtl="0" algn="l">
              <a:lnSpc>
                <a:spcPct val="100000"/>
              </a:lnSpc>
              <a:spcBef>
                <a:spcPts val="0"/>
              </a:spcBef>
              <a:spcAft>
                <a:spcPts val="0"/>
              </a:spcAft>
              <a:buClr>
                <a:srgbClr val="000000"/>
              </a:buClr>
              <a:buSzPts val="950"/>
              <a:buFont typeface="Arial"/>
              <a:buChar char="•"/>
            </a:pPr>
            <a:r>
              <a:rPr b="0" i="0" lang="en-US" sz="950" u="none" cap="none" strike="noStrike">
                <a:solidFill>
                  <a:srgbClr val="000000"/>
                </a:solidFill>
                <a:latin typeface="Arial"/>
                <a:ea typeface="Arial"/>
                <a:cs typeface="Arial"/>
                <a:sym typeface="Arial"/>
              </a:rPr>
              <a:t>the “old_passwords” system variable</a:t>
            </a:r>
            <a:endParaRPr b="0" i="0" sz="950" u="none" cap="none" strike="noStrike">
              <a:solidFill>
                <a:srgbClr val="000000"/>
              </a:solidFill>
              <a:latin typeface="Arial"/>
              <a:ea typeface="Arial"/>
              <a:cs typeface="Arial"/>
              <a:sym typeface="Arial"/>
            </a:endParaRPr>
          </a:p>
        </p:txBody>
      </p:sp>
      <p:sp>
        <p:nvSpPr>
          <p:cNvPr id="480" name="Google Shape;480;p26"/>
          <p:cNvSpPr txBox="1"/>
          <p:nvPr/>
        </p:nvSpPr>
        <p:spPr>
          <a:xfrm>
            <a:off x="4856102" y="921841"/>
            <a:ext cx="3617100" cy="162900"/>
          </a:xfrm>
          <a:prstGeom prst="rect">
            <a:avLst/>
          </a:prstGeom>
          <a:noFill/>
          <a:ln>
            <a:noFill/>
          </a:ln>
        </p:spPr>
        <p:txBody>
          <a:bodyPr anchorCtr="0" anchor="t" bIns="0" lIns="0" spcFirstLastPara="1" rIns="0" wrap="square" tIns="16500">
            <a:spAutoFit/>
          </a:bodyPr>
          <a:lstStyle/>
          <a:p>
            <a:pPr indent="-166370" lvl="0" marL="179070" marR="0" rtl="0" algn="l">
              <a:lnSpc>
                <a:spcPct val="100000"/>
              </a:lnSpc>
              <a:spcBef>
                <a:spcPts val="0"/>
              </a:spcBef>
              <a:spcAft>
                <a:spcPts val="0"/>
              </a:spcAft>
              <a:buClr>
                <a:srgbClr val="000000"/>
              </a:buClr>
              <a:buSzPts val="950"/>
              <a:buFont typeface="Arial"/>
              <a:buChar char="•"/>
            </a:pPr>
            <a:r>
              <a:rPr b="0" i="0" lang="en-US" sz="950" u="none" cap="none" strike="noStrike">
                <a:solidFill>
                  <a:srgbClr val="000000"/>
                </a:solidFill>
                <a:latin typeface="Arial"/>
                <a:ea typeface="Arial"/>
                <a:cs typeface="Arial"/>
                <a:sym typeface="Arial"/>
              </a:rPr>
              <a:t>the </a:t>
            </a:r>
            <a:r>
              <a:rPr b="0" i="0" lang="en-US" sz="950" u="sng" cap="none" strike="noStrike">
                <a:solidFill>
                  <a:schemeClr val="hlink"/>
                </a:solidFill>
                <a:latin typeface="Arial"/>
                <a:ea typeface="Arial"/>
                <a:cs typeface="Arial"/>
                <a:sym typeface="Arial"/>
                <a:hlinkClick r:id="rId3"/>
              </a:rPr>
              <a:t>query cache was removed;</a:t>
            </a:r>
            <a:r>
              <a:rPr b="0" i="0" lang="en-US" sz="950" u="none" cap="none" strike="noStrike">
                <a:solidFill>
                  <a:srgbClr val="000000"/>
                </a:solidFill>
                <a:latin typeface="Arial"/>
                <a:ea typeface="Arial"/>
                <a:cs typeface="Arial"/>
                <a:sym typeface="Arial"/>
              </a:rPr>
              <a:t> removal includes the following:</a:t>
            </a:r>
            <a:endParaRPr b="0" i="0" sz="950" u="none" cap="none" strike="noStrike">
              <a:solidFill>
                <a:srgbClr val="000000"/>
              </a:solidFill>
              <a:latin typeface="Arial"/>
              <a:ea typeface="Arial"/>
              <a:cs typeface="Arial"/>
              <a:sym typeface="Arial"/>
            </a:endParaRPr>
          </a:p>
        </p:txBody>
      </p:sp>
      <p:sp>
        <p:nvSpPr>
          <p:cNvPr id="481" name="Google Shape;481;p26"/>
          <p:cNvSpPr txBox="1"/>
          <p:nvPr/>
        </p:nvSpPr>
        <p:spPr>
          <a:xfrm>
            <a:off x="4856102" y="1067234"/>
            <a:ext cx="3769360" cy="3669029"/>
          </a:xfrm>
          <a:prstGeom prst="rect">
            <a:avLst/>
          </a:prstGeom>
          <a:noFill/>
          <a:ln>
            <a:noFill/>
          </a:ln>
        </p:spPr>
        <p:txBody>
          <a:bodyPr anchorCtr="0" anchor="t" bIns="0" lIns="0" spcFirstLastPara="1" rIns="0" wrap="square" tIns="53975">
            <a:spAutoFit/>
          </a:bodyPr>
          <a:lstStyle/>
          <a:p>
            <a:pPr indent="-166369" lvl="0" marL="560070" marR="0" rtl="0" algn="l">
              <a:lnSpc>
                <a:spcPct val="100000"/>
              </a:lnSpc>
              <a:spcBef>
                <a:spcPts val="0"/>
              </a:spcBef>
              <a:spcAft>
                <a:spcPts val="0"/>
              </a:spcAft>
              <a:buClr>
                <a:srgbClr val="000000"/>
              </a:buClr>
              <a:buSzPts val="650"/>
              <a:buFont typeface="Arial"/>
              <a:buChar char="•"/>
            </a:pPr>
            <a:r>
              <a:rPr b="0" i="0" lang="en-US" sz="650" u="none" cap="none" strike="noStrike">
                <a:solidFill>
                  <a:srgbClr val="000000"/>
                </a:solidFill>
                <a:latin typeface="Arial"/>
                <a:ea typeface="Arial"/>
                <a:cs typeface="Arial"/>
                <a:sym typeface="Arial"/>
              </a:rPr>
              <a:t>the FLUSH QUERY CACHE and RESET QUERY CACHE statements</a:t>
            </a:r>
            <a:endParaRPr b="0" i="0" sz="650" u="none" cap="none" strike="noStrike">
              <a:solidFill>
                <a:srgbClr val="000000"/>
              </a:solidFill>
              <a:latin typeface="Arial"/>
              <a:ea typeface="Arial"/>
              <a:cs typeface="Arial"/>
              <a:sym typeface="Arial"/>
            </a:endParaRPr>
          </a:p>
          <a:p>
            <a:pPr indent="-167002" lvl="0" marL="560070" marR="255270" rtl="0" algn="l">
              <a:lnSpc>
                <a:spcPct val="110769"/>
              </a:lnSpc>
              <a:spcBef>
                <a:spcPts val="405"/>
              </a:spcBef>
              <a:spcAft>
                <a:spcPts val="0"/>
              </a:spcAft>
              <a:buClr>
                <a:srgbClr val="000000"/>
              </a:buClr>
              <a:buSzPts val="650"/>
              <a:buFont typeface="Arial"/>
              <a:buChar char="•"/>
            </a:pPr>
            <a:r>
              <a:rPr b="0" i="0" lang="en-US" sz="650" u="none" cap="none" strike="noStrike">
                <a:solidFill>
                  <a:srgbClr val="000000"/>
                </a:solidFill>
                <a:latin typeface="Arial"/>
                <a:ea typeface="Arial"/>
                <a:cs typeface="Arial"/>
                <a:sym typeface="Arial"/>
              </a:rPr>
              <a:t>these system variables: query_cache_limit, query_cache_min_res_unit, 	query_cache_size, query_cache_type, query_cache_wlock_invalidate.</a:t>
            </a:r>
            <a:endParaRPr b="0" i="0" sz="650" u="none" cap="none" strike="noStrike">
              <a:solidFill>
                <a:srgbClr val="000000"/>
              </a:solidFill>
              <a:latin typeface="Arial"/>
              <a:ea typeface="Arial"/>
              <a:cs typeface="Arial"/>
              <a:sym typeface="Arial"/>
            </a:endParaRPr>
          </a:p>
          <a:p>
            <a:pPr indent="-167002" lvl="0" marL="560070" marR="54610" rtl="0" algn="l">
              <a:lnSpc>
                <a:spcPct val="110769"/>
              </a:lnSpc>
              <a:spcBef>
                <a:spcPts val="390"/>
              </a:spcBef>
              <a:spcAft>
                <a:spcPts val="0"/>
              </a:spcAft>
              <a:buClr>
                <a:srgbClr val="000000"/>
              </a:buClr>
              <a:buSzPts val="650"/>
              <a:buFont typeface="Arial"/>
              <a:buChar char="•"/>
            </a:pPr>
            <a:r>
              <a:rPr b="0" i="0" lang="en-US" sz="650" u="none" cap="none" strike="noStrike">
                <a:solidFill>
                  <a:srgbClr val="000000"/>
                </a:solidFill>
                <a:latin typeface="Arial"/>
                <a:ea typeface="Arial"/>
                <a:cs typeface="Arial"/>
                <a:sym typeface="Arial"/>
              </a:rPr>
              <a:t>these status variables: Qcache_free_blocks, Qcache_free_memory, Qcache_hits, 	Qcache_inserts, Qcache_lowmem_prunes, Qcache_not_cached, 	Qcache_queries_in_cache, Qcache_total_blocks.</a:t>
            </a:r>
            <a:endParaRPr b="0" i="0" sz="650" u="none" cap="none" strike="noStrike">
              <a:solidFill>
                <a:srgbClr val="000000"/>
              </a:solidFill>
              <a:latin typeface="Arial"/>
              <a:ea typeface="Arial"/>
              <a:cs typeface="Arial"/>
              <a:sym typeface="Arial"/>
            </a:endParaRPr>
          </a:p>
          <a:p>
            <a:pPr indent="-167002" lvl="0" marL="560070" marR="92710" rtl="0" algn="l">
              <a:lnSpc>
                <a:spcPct val="110769"/>
              </a:lnSpc>
              <a:spcBef>
                <a:spcPts val="395"/>
              </a:spcBef>
              <a:spcAft>
                <a:spcPts val="0"/>
              </a:spcAft>
              <a:buClr>
                <a:srgbClr val="000000"/>
              </a:buClr>
              <a:buSzPts val="650"/>
              <a:buFont typeface="Arial"/>
              <a:buChar char="•"/>
            </a:pPr>
            <a:r>
              <a:rPr b="0" i="0" lang="en-US" sz="650" u="none" cap="none" strike="noStrike">
                <a:solidFill>
                  <a:srgbClr val="000000"/>
                </a:solidFill>
                <a:latin typeface="Arial"/>
                <a:ea typeface="Arial"/>
                <a:cs typeface="Arial"/>
                <a:sym typeface="Arial"/>
              </a:rPr>
              <a:t>These thread states: checking privileges on cached query, checking query cache 	for a query, invalidating query cache entries, sending cached result to the 	client, storing result in the query cache, Waiting for query cache lock.</a:t>
            </a:r>
            <a:endParaRPr b="0" i="0" sz="650" u="none" cap="none" strike="noStrike">
              <a:solidFill>
                <a:srgbClr val="000000"/>
              </a:solidFill>
              <a:latin typeface="Arial"/>
              <a:ea typeface="Arial"/>
              <a:cs typeface="Arial"/>
              <a:sym typeface="Arial"/>
            </a:endParaRPr>
          </a:p>
          <a:p>
            <a:pPr indent="0" lvl="0" marL="0" marR="0" rtl="0" algn="l">
              <a:lnSpc>
                <a:spcPct val="100000"/>
              </a:lnSpc>
              <a:spcBef>
                <a:spcPts val="5"/>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a:p>
            <a:pPr indent="-166370" lvl="0" marL="178435" marR="18415" rtl="0" algn="l">
              <a:lnSpc>
                <a:spcPct val="113684"/>
              </a:lnSpc>
              <a:spcBef>
                <a:spcPts val="0"/>
              </a:spcBef>
              <a:spcAft>
                <a:spcPts val="0"/>
              </a:spcAft>
              <a:buClr>
                <a:srgbClr val="000000"/>
              </a:buClr>
              <a:buSzPts val="950"/>
              <a:buFont typeface="Arial"/>
              <a:buChar char="•"/>
            </a:pPr>
            <a:r>
              <a:rPr b="0" i="0" lang="en-US" sz="950" u="none" cap="none" strike="noStrike">
                <a:solidFill>
                  <a:srgbClr val="000000"/>
                </a:solidFill>
                <a:latin typeface="Arial"/>
                <a:ea typeface="Arial"/>
                <a:cs typeface="Arial"/>
                <a:sym typeface="Arial"/>
              </a:rPr>
              <a:t>the “tx_isolation” and “tx_read_only” system variables have been 	removed; instead use “transaction_isolation” and 	“transaction_read_only”</a:t>
            </a:r>
            <a:endParaRPr b="0" i="0" sz="950" u="none" cap="none" strike="noStrike">
              <a:solidFill>
                <a:srgbClr val="000000"/>
              </a:solidFill>
              <a:latin typeface="Arial"/>
              <a:ea typeface="Arial"/>
              <a:cs typeface="Arial"/>
              <a:sym typeface="Arial"/>
            </a:endParaRPr>
          </a:p>
          <a:p>
            <a:pPr indent="-166370" lvl="0" marL="178435" marR="19050" rtl="0" algn="l">
              <a:lnSpc>
                <a:spcPct val="113684"/>
              </a:lnSpc>
              <a:spcBef>
                <a:spcPts val="880"/>
              </a:spcBef>
              <a:spcAft>
                <a:spcPts val="0"/>
              </a:spcAft>
              <a:buClr>
                <a:srgbClr val="000000"/>
              </a:buClr>
              <a:buSzPts val="950"/>
              <a:buFont typeface="Arial"/>
              <a:buChar char="•"/>
            </a:pPr>
            <a:r>
              <a:rPr b="0" i="0" lang="en-US" sz="950" u="none" cap="none" strike="noStrike">
                <a:solidFill>
                  <a:srgbClr val="000000"/>
                </a:solidFill>
                <a:latin typeface="Arial"/>
                <a:ea typeface="Arial"/>
                <a:cs typeface="Arial"/>
                <a:sym typeface="Arial"/>
              </a:rPr>
              <a:t>the “sync_frm” system variable has been removed because *.frm 	files have become obsolete.</a:t>
            </a:r>
            <a:endParaRPr b="0" i="0" sz="950" u="none" cap="none" strike="noStrike">
              <a:solidFill>
                <a:srgbClr val="000000"/>
              </a:solidFill>
              <a:latin typeface="Arial"/>
              <a:ea typeface="Arial"/>
              <a:cs typeface="Arial"/>
              <a:sym typeface="Arial"/>
            </a:endParaRPr>
          </a:p>
          <a:p>
            <a:pPr indent="-166370" lvl="0" marL="178435" marR="5080" rtl="0" algn="l">
              <a:lnSpc>
                <a:spcPct val="113684"/>
              </a:lnSpc>
              <a:spcBef>
                <a:spcPts val="885"/>
              </a:spcBef>
              <a:spcAft>
                <a:spcPts val="0"/>
              </a:spcAft>
              <a:buClr>
                <a:srgbClr val="000000"/>
              </a:buClr>
              <a:buSzPts val="950"/>
              <a:buFont typeface="Arial"/>
              <a:buChar char="•"/>
            </a:pPr>
            <a:r>
              <a:rPr b="0" i="0" lang="en-US" sz="950" u="none" cap="none" strike="noStrike">
                <a:solidFill>
                  <a:srgbClr val="000000"/>
                </a:solidFill>
                <a:latin typeface="Arial"/>
                <a:ea typeface="Arial"/>
                <a:cs typeface="Arial"/>
                <a:sym typeface="Arial"/>
              </a:rPr>
              <a:t>the secure_auth system variable and “–secure-auth” client option 	have been removed; also the “MYSQL_SECURE_AUTH” 	option for the mysql_options() C API function was removed</a:t>
            </a:r>
            <a:endParaRPr b="0" i="0" sz="950" u="none" cap="none" strike="noStrike">
              <a:solidFill>
                <a:srgbClr val="000000"/>
              </a:solidFill>
              <a:latin typeface="Arial"/>
              <a:ea typeface="Arial"/>
              <a:cs typeface="Arial"/>
              <a:sym typeface="Arial"/>
            </a:endParaRPr>
          </a:p>
          <a:p>
            <a:pPr indent="-166370" lvl="0" marL="178435" marR="143510" rtl="0" algn="l">
              <a:lnSpc>
                <a:spcPct val="113684"/>
              </a:lnSpc>
              <a:spcBef>
                <a:spcPts val="880"/>
              </a:spcBef>
              <a:spcAft>
                <a:spcPts val="0"/>
              </a:spcAft>
              <a:buClr>
                <a:srgbClr val="000000"/>
              </a:buClr>
              <a:buSzPts val="950"/>
              <a:buFont typeface="Arial"/>
              <a:buChar char="•"/>
            </a:pPr>
            <a:r>
              <a:rPr b="0" i="0" lang="en-US" sz="950" u="none" cap="none" strike="noStrike">
                <a:solidFill>
                  <a:srgbClr val="000000"/>
                </a:solidFill>
                <a:latin typeface="Arial"/>
                <a:ea typeface="Arial"/>
                <a:cs typeface="Arial"/>
                <a:sym typeface="Arial"/>
              </a:rPr>
              <a:t>the “log_warnings” system variable and “–log-warnings” server 	option have been removed; instead use the 	“log_error_verbosity” system variable</a:t>
            </a:r>
            <a:endParaRPr b="0" i="0" sz="950" u="none" cap="none" strike="noStrike">
              <a:solidFill>
                <a:srgbClr val="000000"/>
              </a:solidFill>
              <a:latin typeface="Arial"/>
              <a:ea typeface="Arial"/>
              <a:cs typeface="Arial"/>
              <a:sym typeface="Arial"/>
            </a:endParaRPr>
          </a:p>
          <a:p>
            <a:pPr indent="-166370" lvl="0" marL="178435" marR="385445" rtl="0" algn="l">
              <a:lnSpc>
                <a:spcPct val="113684"/>
              </a:lnSpc>
              <a:spcBef>
                <a:spcPts val="885"/>
              </a:spcBef>
              <a:spcAft>
                <a:spcPts val="0"/>
              </a:spcAft>
              <a:buClr>
                <a:srgbClr val="000000"/>
              </a:buClr>
              <a:buSzPts val="950"/>
              <a:buFont typeface="Arial"/>
              <a:buChar char="•"/>
            </a:pPr>
            <a:r>
              <a:rPr b="0" i="0" lang="en-US" sz="950" u="none" cap="none" strike="noStrike">
                <a:solidFill>
                  <a:srgbClr val="000000"/>
                </a:solidFill>
                <a:latin typeface="Arial"/>
                <a:ea typeface="Arial"/>
                <a:cs typeface="Arial"/>
                <a:sym typeface="Arial"/>
              </a:rPr>
              <a:t>the global scope for the “sql_log_bin” system variable was 	removed; “sql_log_bin” has session scope only, and 	applications that rely on accessing 	“@@GLOBAL.sql_log_bin” should be adjusted</a:t>
            </a:r>
            <a:endParaRPr b="0" i="0" sz="95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27"/>
          <p:cNvSpPr txBox="1"/>
          <p:nvPr>
            <p:ph type="title"/>
          </p:nvPr>
        </p:nvSpPr>
        <p:spPr>
          <a:xfrm>
            <a:off x="352813" y="-928"/>
            <a:ext cx="8438400" cy="703200"/>
          </a:xfrm>
          <a:prstGeom prst="rect">
            <a:avLst/>
          </a:prstGeom>
          <a:noFill/>
          <a:ln>
            <a:noFill/>
          </a:ln>
        </p:spPr>
        <p:txBody>
          <a:bodyPr anchorCtr="0" anchor="t" bIns="0" lIns="0" spcFirstLastPara="1" rIns="0" wrap="square" tIns="299875">
            <a:spAutoFit/>
          </a:bodyPr>
          <a:lstStyle/>
          <a:p>
            <a:pPr indent="0" lvl="0" marL="499744" rtl="0" algn="l">
              <a:lnSpc>
                <a:spcPct val="100000"/>
              </a:lnSpc>
              <a:spcBef>
                <a:spcPts val="0"/>
              </a:spcBef>
              <a:spcAft>
                <a:spcPts val="0"/>
              </a:spcAft>
              <a:buSzPts val="1400"/>
              <a:buNone/>
            </a:pPr>
            <a:r>
              <a:rPr lang="en-US">
                <a:solidFill>
                  <a:srgbClr val="CC6515"/>
                </a:solidFill>
              </a:rPr>
              <a:t>Removals - continued (1)</a:t>
            </a:r>
            <a:endParaRPr/>
          </a:p>
        </p:txBody>
      </p:sp>
      <p:sp>
        <p:nvSpPr>
          <p:cNvPr id="487" name="Google Shape;487;p27"/>
          <p:cNvSpPr txBox="1"/>
          <p:nvPr>
            <p:ph idx="11" type="ftr"/>
          </p:nvPr>
        </p:nvSpPr>
        <p:spPr>
          <a:xfrm>
            <a:off x="442299" y="4879606"/>
            <a:ext cx="2269144" cy="190500"/>
          </a:xfrm>
          <a:prstGeom prst="rect">
            <a:avLst/>
          </a:prstGeom>
          <a:noFill/>
          <a:ln>
            <a:noFill/>
          </a:ln>
        </p:spPr>
        <p:txBody>
          <a:bodyPr anchorCtr="0" anchor="t" bIns="0" lIns="0" spcFirstLastPara="1" rIns="0" wrap="square" tIns="0">
            <a:spAutoFit/>
          </a:bodyPr>
          <a:lstStyle/>
          <a:p>
            <a:pPr indent="0" lvl="0" marL="121285" rtl="0" algn="l">
              <a:lnSpc>
                <a:spcPct val="111428"/>
              </a:lnSpc>
              <a:spcBef>
                <a:spcPts val="0"/>
              </a:spcBef>
              <a:spcAft>
                <a:spcPts val="0"/>
              </a:spcAft>
              <a:buSzPts val="1400"/>
              <a:buNone/>
            </a:pPr>
            <a:r>
              <a:rPr lang="en-US"/>
              <a:t>© Copyright 2023 Percona® LLC. All rights reserved</a:t>
            </a:r>
            <a:endParaRPr/>
          </a:p>
        </p:txBody>
      </p:sp>
      <p:sp>
        <p:nvSpPr>
          <p:cNvPr id="488" name="Google Shape;488;p27"/>
          <p:cNvSpPr txBox="1"/>
          <p:nvPr/>
        </p:nvSpPr>
        <p:spPr>
          <a:xfrm>
            <a:off x="796287" y="717021"/>
            <a:ext cx="3452400" cy="4201800"/>
          </a:xfrm>
          <a:prstGeom prst="rect">
            <a:avLst/>
          </a:prstGeom>
          <a:noFill/>
          <a:ln>
            <a:noFill/>
          </a:ln>
        </p:spPr>
        <p:txBody>
          <a:bodyPr anchorCtr="0" anchor="t" bIns="0" lIns="0" spcFirstLastPara="1" rIns="0" wrap="square" tIns="29825">
            <a:spAutoFit/>
          </a:bodyPr>
          <a:lstStyle/>
          <a:p>
            <a:pPr indent="-170180" lvl="0" marL="182245" marR="506094"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the unused “date_format”, “datetime_format”, 	“time_format”, and “max_tmp_tables” system 	variables are removed</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35"/>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70180" lvl="0" marL="182245" marR="67945"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the deprecated “ASC” or “DESC” qualifiers for “GROUP 	BY” clauses are removed; queries that previously 	relied on “GROUP BY” sorting may produce results 	that differ from previous MySQL versions; to produce 	a given sort order, provide an “ORDER BY” clause</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40"/>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70180" lvl="0" marL="182245" marR="20320"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the parser no longer treats N as a synonym for NULL in 	SQL statements; use NULL instead; this change does 	not affect text file import or export operations 	performed with “LOAD DATA” or “SELECT … INTO 	OUTFILE”, for which NULL continues to be 	represented by N</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35"/>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170180" lvl="0" marL="182245" marR="99695" rtl="0" algn="l">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the client-side “–ssl” and “–ssl-verify-server-cert” options 	have been removed;</a:t>
            </a:r>
            <a:endParaRPr b="0" i="0" sz="1000" u="none" cap="none" strike="noStrike">
              <a:solidFill>
                <a:srgbClr val="000000"/>
              </a:solidFill>
              <a:latin typeface="Arial"/>
              <a:ea typeface="Arial"/>
              <a:cs typeface="Arial"/>
              <a:sym typeface="Arial"/>
            </a:endParaRPr>
          </a:p>
          <a:p>
            <a:pPr indent="0" lvl="0" marL="411480" marR="5080" rtl="0" algn="l">
              <a:lnSpc>
                <a:spcPct val="108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use “–ssl-mode=REQUIRED” instead of “–ssl=1” or “– enable-ssl”;</a:t>
            </a:r>
            <a:endParaRPr b="0" i="0" sz="1000" u="none" cap="none" strike="noStrike">
              <a:solidFill>
                <a:srgbClr val="000000"/>
              </a:solidFill>
              <a:latin typeface="Arial"/>
              <a:ea typeface="Arial"/>
              <a:cs typeface="Arial"/>
              <a:sym typeface="Arial"/>
            </a:endParaRPr>
          </a:p>
          <a:p>
            <a:pPr indent="0" lvl="0" marL="411480" marR="160020" rtl="0" algn="l">
              <a:lnSpc>
                <a:spcPct val="108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use “–ssl-mode=DISABLED” instead of “–ssl=0”, “– skip-ssl”, or “–disable-ssl”</a:t>
            </a:r>
            <a:endParaRPr b="0" i="0" sz="1000" u="none" cap="none" strike="noStrike">
              <a:solidFill>
                <a:srgbClr val="000000"/>
              </a:solidFill>
              <a:latin typeface="Arial"/>
              <a:ea typeface="Arial"/>
              <a:cs typeface="Arial"/>
              <a:sym typeface="Arial"/>
            </a:endParaRPr>
          </a:p>
          <a:p>
            <a:pPr indent="0" lvl="0" marL="411480" marR="8255" rtl="0" algn="l">
              <a:lnSpc>
                <a:spcPct val="108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use “–ssl-mode=VERIFY_IDENTITY” instead of “–ssl- verify-server-cert” options</a:t>
            </a:r>
            <a:endParaRPr b="0" i="0" sz="1000" u="none" cap="none" strike="noStrike">
              <a:solidFill>
                <a:srgbClr val="000000"/>
              </a:solidFill>
              <a:latin typeface="Arial"/>
              <a:ea typeface="Arial"/>
              <a:cs typeface="Arial"/>
              <a:sym typeface="Arial"/>
            </a:endParaRPr>
          </a:p>
        </p:txBody>
      </p:sp>
      <p:sp>
        <p:nvSpPr>
          <p:cNvPr id="489" name="Google Shape;489;p27"/>
          <p:cNvSpPr txBox="1"/>
          <p:nvPr/>
        </p:nvSpPr>
        <p:spPr>
          <a:xfrm>
            <a:off x="4766119" y="1061685"/>
            <a:ext cx="3792300" cy="2735700"/>
          </a:xfrm>
          <a:prstGeom prst="rect">
            <a:avLst/>
          </a:prstGeom>
          <a:noFill/>
          <a:ln>
            <a:noFill/>
          </a:ln>
        </p:spPr>
        <p:txBody>
          <a:bodyPr anchorCtr="0" anchor="t" bIns="0" lIns="0" spcFirstLastPara="1" rIns="0" wrap="square" tIns="29825">
            <a:spAutoFit/>
          </a:bodyPr>
          <a:lstStyle/>
          <a:p>
            <a:pPr indent="-170180" lvl="0" marL="182245" marR="438784" rtl="0" algn="just">
              <a:lnSpc>
                <a:spcPct val="108000"/>
              </a:lnSpc>
              <a:spcBef>
                <a:spcPts val="0"/>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The “mysql_install_db” program has been removed from 	MySQL distributions;</a:t>
            </a:r>
            <a:endParaRPr b="0" i="0" sz="1000" u="none" cap="none" strike="noStrike">
              <a:solidFill>
                <a:srgbClr val="000000"/>
              </a:solidFill>
              <a:latin typeface="Arial"/>
              <a:ea typeface="Arial"/>
              <a:cs typeface="Arial"/>
              <a:sym typeface="Arial"/>
            </a:endParaRPr>
          </a:p>
          <a:p>
            <a:pPr indent="0" lvl="0" marL="411480" marR="40005" rtl="0" algn="just">
              <a:lnSpc>
                <a:spcPct val="108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data directory initialisation should be performed by invoking “mysqld” with the “–initialize” or “–initialize-insecure” option instead;</a:t>
            </a:r>
            <a:endParaRPr b="0" i="0" sz="1000" u="none" cap="none" strike="noStrike">
              <a:solidFill>
                <a:srgbClr val="000000"/>
              </a:solidFill>
              <a:latin typeface="Arial"/>
              <a:ea typeface="Arial"/>
              <a:cs typeface="Arial"/>
              <a:sym typeface="Arial"/>
            </a:endParaRPr>
          </a:p>
          <a:p>
            <a:pPr indent="0" lvl="0" marL="411480" marR="163830" rtl="0" algn="l">
              <a:lnSpc>
                <a:spcPct val="108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in addition, the “–bootstrap” option for “mysqld” that was used by “mysql_install_db” was removed, and the “INSTALL_SCRIPTDIR” CMake option that controlled the installation location for “mysql_install_db” was removed</a:t>
            </a:r>
            <a:endParaRPr b="0" i="0" sz="1000" u="none" cap="none" strike="noStrike">
              <a:solidFill>
                <a:srgbClr val="000000"/>
              </a:solidFill>
              <a:latin typeface="Arial"/>
              <a:ea typeface="Arial"/>
              <a:cs typeface="Arial"/>
              <a:sym typeface="Arial"/>
            </a:endParaRPr>
          </a:p>
          <a:p>
            <a:pPr indent="-170180" lvl="0" marL="182880" marR="0" rtl="0" algn="l">
              <a:lnSpc>
                <a:spcPct val="114000"/>
              </a:lnSpc>
              <a:spcBef>
                <a:spcPts val="765"/>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The “mysql_plugin” utility was removed</a:t>
            </a:r>
            <a:endParaRPr b="0" i="0" sz="1000" u="none" cap="none" strike="noStrike">
              <a:solidFill>
                <a:srgbClr val="000000"/>
              </a:solidFill>
              <a:latin typeface="Arial"/>
              <a:ea typeface="Arial"/>
              <a:cs typeface="Arial"/>
              <a:sym typeface="Arial"/>
            </a:endParaRPr>
          </a:p>
          <a:p>
            <a:pPr indent="0" lvl="0" marL="411480" marR="5080" rtl="0" algn="l">
              <a:lnSpc>
                <a:spcPct val="108000"/>
              </a:lnSpc>
              <a:spcBef>
                <a:spcPts val="75"/>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alternatives include loading plugins at server startup using the “–plugin-load” or “–plugin-load-add” option, or at runtime using the “INSTALL PLUGIN” statement</a:t>
            </a:r>
            <a:endParaRPr b="0" i="0" sz="1000" u="none" cap="none" strike="noStrike">
              <a:solidFill>
                <a:srgbClr val="000000"/>
              </a:solidFill>
              <a:latin typeface="Arial"/>
              <a:ea typeface="Arial"/>
              <a:cs typeface="Arial"/>
              <a:sym typeface="Arial"/>
            </a:endParaRPr>
          </a:p>
          <a:p>
            <a:pPr indent="-170180" lvl="0" marL="182880" marR="0" rtl="0" algn="l">
              <a:lnSpc>
                <a:spcPct val="114000"/>
              </a:lnSpc>
              <a:spcBef>
                <a:spcPts val="765"/>
              </a:spcBef>
              <a:spcAft>
                <a:spcPts val="0"/>
              </a:spcAft>
              <a:buClr>
                <a:srgbClr val="000000"/>
              </a:buClr>
              <a:buSzPts val="1000"/>
              <a:buFont typeface="Arial"/>
              <a:buChar char="•"/>
            </a:pPr>
            <a:r>
              <a:rPr b="0" i="0" lang="en-US" sz="1000" u="none" cap="none" strike="noStrike">
                <a:solidFill>
                  <a:srgbClr val="000000"/>
                </a:solidFill>
                <a:latin typeface="Arial"/>
                <a:ea typeface="Arial"/>
                <a:cs typeface="Arial"/>
                <a:sym typeface="Arial"/>
              </a:rPr>
              <a:t>The “resolveip utility is removed”</a:t>
            </a:r>
            <a:endParaRPr b="0" i="0" sz="1000" u="none" cap="none" strike="noStrike">
              <a:solidFill>
                <a:srgbClr val="000000"/>
              </a:solidFill>
              <a:latin typeface="Arial"/>
              <a:ea typeface="Arial"/>
              <a:cs typeface="Arial"/>
              <a:sym typeface="Arial"/>
            </a:endParaRPr>
          </a:p>
          <a:p>
            <a:pPr indent="0" lvl="0" marL="411480" marR="0" rtl="0" algn="just">
              <a:lnSpc>
                <a:spcPct val="114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instead use “nslookup”, “host”, or “dig”</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28"/>
          <p:cNvSpPr txBox="1"/>
          <p:nvPr>
            <p:ph type="title"/>
          </p:nvPr>
        </p:nvSpPr>
        <p:spPr>
          <a:xfrm>
            <a:off x="352813" y="380072"/>
            <a:ext cx="8438372" cy="747699"/>
          </a:xfrm>
          <a:prstGeom prst="rect">
            <a:avLst/>
          </a:prstGeom>
          <a:noFill/>
          <a:ln>
            <a:noFill/>
          </a:ln>
        </p:spPr>
        <p:txBody>
          <a:bodyPr anchorCtr="0" anchor="t" bIns="0" lIns="0" spcFirstLastPara="1" rIns="0" wrap="square" tIns="299875">
            <a:spAutoFit/>
          </a:bodyPr>
          <a:lstStyle/>
          <a:p>
            <a:pPr indent="0" lvl="0" marL="499744" rtl="0" algn="l">
              <a:lnSpc>
                <a:spcPct val="100000"/>
              </a:lnSpc>
              <a:spcBef>
                <a:spcPts val="0"/>
              </a:spcBef>
              <a:spcAft>
                <a:spcPts val="0"/>
              </a:spcAft>
              <a:buSzPts val="1400"/>
              <a:buNone/>
            </a:pPr>
            <a:r>
              <a:rPr lang="en-US">
                <a:solidFill>
                  <a:srgbClr val="CC6515"/>
                </a:solidFill>
              </a:rPr>
              <a:t>Removals - continued (2)</a:t>
            </a:r>
            <a:endParaRPr/>
          </a:p>
        </p:txBody>
      </p:sp>
      <p:grpSp>
        <p:nvGrpSpPr>
          <p:cNvPr id="495" name="Google Shape;495;p28"/>
          <p:cNvGrpSpPr/>
          <p:nvPr/>
        </p:nvGrpSpPr>
        <p:grpSpPr>
          <a:xfrm>
            <a:off x="865910" y="2198317"/>
            <a:ext cx="3114617" cy="1906713"/>
            <a:chOff x="865910" y="2198317"/>
            <a:chExt cx="3114617" cy="1906713"/>
          </a:xfrm>
        </p:grpSpPr>
        <p:pic>
          <p:nvPicPr>
            <p:cNvPr id="496" name="Google Shape;496;p28"/>
            <p:cNvPicPr preferRelativeResize="0"/>
            <p:nvPr/>
          </p:nvPicPr>
          <p:blipFill rotWithShape="1">
            <a:blip r:embed="rId3">
              <a:alphaModFix/>
            </a:blip>
            <a:srcRect b="0" l="0" r="0" t="0"/>
            <a:stretch/>
          </p:blipFill>
          <p:spPr>
            <a:xfrm>
              <a:off x="967510" y="2261817"/>
              <a:ext cx="2821729" cy="1640013"/>
            </a:xfrm>
            <a:prstGeom prst="rect">
              <a:avLst/>
            </a:prstGeom>
            <a:noFill/>
            <a:ln>
              <a:noFill/>
            </a:ln>
          </p:spPr>
        </p:pic>
        <p:pic>
          <p:nvPicPr>
            <p:cNvPr id="497" name="Google Shape;497;p28"/>
            <p:cNvPicPr preferRelativeResize="0"/>
            <p:nvPr/>
          </p:nvPicPr>
          <p:blipFill rotWithShape="1">
            <a:blip r:embed="rId4">
              <a:alphaModFix/>
            </a:blip>
            <a:srcRect b="0" l="0" r="0" t="0"/>
            <a:stretch/>
          </p:blipFill>
          <p:spPr>
            <a:xfrm>
              <a:off x="865910" y="2198317"/>
              <a:ext cx="3114617" cy="1906713"/>
            </a:xfrm>
            <a:prstGeom prst="rect">
              <a:avLst/>
            </a:prstGeom>
            <a:noFill/>
            <a:ln>
              <a:noFill/>
            </a:ln>
          </p:spPr>
        </p:pic>
      </p:grpSp>
      <p:grpSp>
        <p:nvGrpSpPr>
          <p:cNvPr id="498" name="Google Shape;498;p28"/>
          <p:cNvGrpSpPr/>
          <p:nvPr/>
        </p:nvGrpSpPr>
        <p:grpSpPr>
          <a:xfrm>
            <a:off x="5137744" y="2198317"/>
            <a:ext cx="3162397" cy="1906713"/>
            <a:chOff x="5137744" y="2198317"/>
            <a:chExt cx="3162397" cy="1906713"/>
          </a:xfrm>
        </p:grpSpPr>
        <p:pic>
          <p:nvPicPr>
            <p:cNvPr id="499" name="Google Shape;499;p28"/>
            <p:cNvPicPr preferRelativeResize="0"/>
            <p:nvPr/>
          </p:nvPicPr>
          <p:blipFill rotWithShape="1">
            <a:blip r:embed="rId5">
              <a:alphaModFix/>
            </a:blip>
            <a:srcRect b="0" l="0" r="0" t="0"/>
            <a:stretch/>
          </p:blipFill>
          <p:spPr>
            <a:xfrm>
              <a:off x="5239344" y="2313628"/>
              <a:ext cx="2959197" cy="1588202"/>
            </a:xfrm>
            <a:prstGeom prst="rect">
              <a:avLst/>
            </a:prstGeom>
            <a:noFill/>
            <a:ln>
              <a:noFill/>
            </a:ln>
          </p:spPr>
        </p:pic>
        <p:pic>
          <p:nvPicPr>
            <p:cNvPr id="500" name="Google Shape;500;p28"/>
            <p:cNvPicPr preferRelativeResize="0"/>
            <p:nvPr/>
          </p:nvPicPr>
          <p:blipFill rotWithShape="1">
            <a:blip r:embed="rId6">
              <a:alphaModFix/>
            </a:blip>
            <a:srcRect b="0" l="0" r="0" t="0"/>
            <a:stretch/>
          </p:blipFill>
          <p:spPr>
            <a:xfrm>
              <a:off x="5137744" y="2198317"/>
              <a:ext cx="3162397" cy="1906713"/>
            </a:xfrm>
            <a:prstGeom prst="rect">
              <a:avLst/>
            </a:prstGeom>
            <a:noFill/>
            <a:ln>
              <a:noFill/>
            </a:ln>
          </p:spPr>
        </p:pic>
      </p:grpSp>
      <p:sp>
        <p:nvSpPr>
          <p:cNvPr id="501" name="Google Shape;501;p28"/>
          <p:cNvSpPr txBox="1"/>
          <p:nvPr/>
        </p:nvSpPr>
        <p:spPr>
          <a:xfrm>
            <a:off x="5245478" y="4287191"/>
            <a:ext cx="2934335" cy="13208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700"/>
              <a:buFont typeface="Arial"/>
              <a:buNone/>
            </a:pPr>
            <a:r>
              <a:rPr b="0" i="0" lang="en-US" sz="700" u="sng" cap="none" strike="noStrike">
                <a:solidFill>
                  <a:srgbClr val="106BCC"/>
                </a:solidFill>
                <a:latin typeface="Arial"/>
                <a:ea typeface="Arial"/>
                <a:cs typeface="Arial"/>
                <a:sym typeface="Arial"/>
              </a:rPr>
              <a:t>https://dev.mysql.com/doc/refman/8.0/en/added-deprecated-removed.htm</a:t>
            </a:r>
            <a:r>
              <a:rPr b="0" i="0" lang="en-US" sz="700" u="none" cap="none" strike="noStrike">
                <a:solidFill>
                  <a:srgbClr val="106BCC"/>
                </a:solidFill>
                <a:latin typeface="Arial"/>
                <a:ea typeface="Arial"/>
                <a:cs typeface="Arial"/>
                <a:sym typeface="Arial"/>
              </a:rPr>
              <a:t>l</a:t>
            </a:r>
            <a:endParaRPr b="0" i="0" sz="700" u="none" cap="none" strike="noStrike">
              <a:solidFill>
                <a:srgbClr val="000000"/>
              </a:solidFill>
              <a:latin typeface="Arial"/>
              <a:ea typeface="Arial"/>
              <a:cs typeface="Arial"/>
              <a:sym typeface="Arial"/>
            </a:endParaRPr>
          </a:p>
        </p:txBody>
      </p:sp>
      <p:sp>
        <p:nvSpPr>
          <p:cNvPr id="502" name="Google Shape;502;p28"/>
          <p:cNvSpPr txBox="1"/>
          <p:nvPr>
            <p:ph idx="11" type="ftr"/>
          </p:nvPr>
        </p:nvSpPr>
        <p:spPr>
          <a:xfrm>
            <a:off x="442299" y="4879606"/>
            <a:ext cx="2269144" cy="190500"/>
          </a:xfrm>
          <a:prstGeom prst="rect">
            <a:avLst/>
          </a:prstGeom>
          <a:noFill/>
          <a:ln>
            <a:noFill/>
          </a:ln>
        </p:spPr>
        <p:txBody>
          <a:bodyPr anchorCtr="0" anchor="t" bIns="0" lIns="0" spcFirstLastPara="1" rIns="0" wrap="square" tIns="0">
            <a:spAutoFit/>
          </a:bodyPr>
          <a:lstStyle/>
          <a:p>
            <a:pPr indent="0" lvl="0" marL="121285" rtl="0" algn="l">
              <a:lnSpc>
                <a:spcPct val="111428"/>
              </a:lnSpc>
              <a:spcBef>
                <a:spcPts val="0"/>
              </a:spcBef>
              <a:spcAft>
                <a:spcPts val="0"/>
              </a:spcAft>
              <a:buSzPts val="1400"/>
              <a:buNone/>
            </a:pPr>
            <a:r>
              <a:rPr lang="en-US"/>
              <a:t>© Copyright 2023 Percona® LLC. All rights reserved</a:t>
            </a:r>
            <a:endParaRPr/>
          </a:p>
        </p:txBody>
      </p:sp>
      <p:sp>
        <p:nvSpPr>
          <p:cNvPr id="503" name="Google Shape;503;p28"/>
          <p:cNvSpPr txBox="1"/>
          <p:nvPr/>
        </p:nvSpPr>
        <p:spPr>
          <a:xfrm>
            <a:off x="663181" y="4287191"/>
            <a:ext cx="3413125" cy="13208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700"/>
              <a:buFont typeface="Arial"/>
              <a:buNone/>
            </a:pPr>
            <a:r>
              <a:rPr b="0" i="0" lang="en-US" sz="700" u="sng" cap="none" strike="noStrike">
                <a:solidFill>
                  <a:srgbClr val="106BCC"/>
                </a:solidFill>
                <a:latin typeface="Arial"/>
                <a:ea typeface="Arial"/>
                <a:cs typeface="Arial"/>
                <a:sym typeface="Arial"/>
              </a:rPr>
              <a:t>https://dev.mysql.com/doc/refman/8.0/en/mysql-nutshell.html#mysql-nutshell-removals</a:t>
            </a:r>
            <a:endParaRPr b="0" i="0" sz="700" u="none" cap="none" strike="noStrike">
              <a:solidFill>
                <a:srgbClr val="000000"/>
              </a:solidFill>
              <a:latin typeface="Arial"/>
              <a:ea typeface="Arial"/>
              <a:cs typeface="Arial"/>
              <a:sym typeface="Arial"/>
            </a:endParaRPr>
          </a:p>
        </p:txBody>
      </p:sp>
      <p:sp>
        <p:nvSpPr>
          <p:cNvPr id="504" name="Google Shape;504;p28"/>
          <p:cNvSpPr txBox="1"/>
          <p:nvPr/>
        </p:nvSpPr>
        <p:spPr>
          <a:xfrm>
            <a:off x="1211604" y="1628380"/>
            <a:ext cx="2329180" cy="497840"/>
          </a:xfrm>
          <a:prstGeom prst="rect">
            <a:avLst/>
          </a:prstGeom>
          <a:noFill/>
          <a:ln>
            <a:noFill/>
          </a:ln>
        </p:spPr>
        <p:txBody>
          <a:bodyPr anchorCtr="0" anchor="t" bIns="0" lIns="0" spcFirstLastPara="1" rIns="0" wrap="square" tIns="33000">
            <a:spAutoFit/>
          </a:bodyPr>
          <a:lstStyle/>
          <a:p>
            <a:pPr indent="316230" lvl="0" marL="12700" marR="5080" rtl="0" algn="l">
              <a:lnSpc>
                <a:spcPct val="112500"/>
              </a:lnSpc>
              <a:spcBef>
                <a:spcPts val="0"/>
              </a:spcBef>
              <a:spcAft>
                <a:spcPts val="0"/>
              </a:spcAft>
              <a:buClr>
                <a:srgbClr val="000000"/>
              </a:buClr>
              <a:buSzPts val="1600"/>
              <a:buFont typeface="Arial"/>
              <a:buNone/>
            </a:pPr>
            <a:r>
              <a:rPr b="1" i="0" lang="en-US" sz="1600" u="none" cap="none" strike="noStrike">
                <a:solidFill>
                  <a:srgbClr val="FF7E1A"/>
                </a:solidFill>
                <a:latin typeface="Arial"/>
                <a:ea typeface="Arial"/>
                <a:cs typeface="Arial"/>
                <a:sym typeface="Arial"/>
              </a:rPr>
              <a:t>more information about removed features</a:t>
            </a:r>
            <a:endParaRPr b="0" i="0" sz="1600" u="none" cap="none" strike="noStrike">
              <a:solidFill>
                <a:srgbClr val="000000"/>
              </a:solidFill>
              <a:latin typeface="Arial"/>
              <a:ea typeface="Arial"/>
              <a:cs typeface="Arial"/>
              <a:sym typeface="Arial"/>
            </a:endParaRPr>
          </a:p>
        </p:txBody>
      </p:sp>
      <p:sp>
        <p:nvSpPr>
          <p:cNvPr id="505" name="Google Shape;505;p28"/>
          <p:cNvSpPr txBox="1"/>
          <p:nvPr/>
        </p:nvSpPr>
        <p:spPr>
          <a:xfrm>
            <a:off x="5644651" y="1399780"/>
            <a:ext cx="2148840" cy="726440"/>
          </a:xfrm>
          <a:prstGeom prst="rect">
            <a:avLst/>
          </a:prstGeom>
          <a:noFill/>
          <a:ln>
            <a:noFill/>
          </a:ln>
        </p:spPr>
        <p:txBody>
          <a:bodyPr anchorCtr="0" anchor="t" bIns="0" lIns="0" spcFirstLastPara="1" rIns="0" wrap="square" tIns="33000">
            <a:spAutoFit/>
          </a:bodyPr>
          <a:lstStyle/>
          <a:p>
            <a:pPr indent="0" lvl="0" marL="12700" marR="5080" rtl="0" algn="ctr">
              <a:lnSpc>
                <a:spcPct val="112500"/>
              </a:lnSpc>
              <a:spcBef>
                <a:spcPts val="0"/>
              </a:spcBef>
              <a:spcAft>
                <a:spcPts val="0"/>
              </a:spcAft>
              <a:buClr>
                <a:srgbClr val="000000"/>
              </a:buClr>
              <a:buSzPts val="1600"/>
              <a:buFont typeface="Arial"/>
              <a:buNone/>
            </a:pPr>
            <a:r>
              <a:rPr b="1" i="0" lang="en-US" sz="1600" u="none" cap="none" strike="noStrike">
                <a:solidFill>
                  <a:srgbClr val="FF7E1A"/>
                </a:solidFill>
                <a:latin typeface="Arial"/>
                <a:ea typeface="Arial"/>
                <a:cs typeface="Arial"/>
                <a:sym typeface="Arial"/>
              </a:rPr>
              <a:t>more information about removed server and status variables</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3"/>
          <p:cNvSpPr/>
          <p:nvPr/>
        </p:nvSpPr>
        <p:spPr>
          <a:xfrm>
            <a:off x="4709719" y="1188913"/>
            <a:ext cx="0" cy="2658745"/>
          </a:xfrm>
          <a:custGeom>
            <a:rect b="b" l="l" r="r" t="t"/>
            <a:pathLst>
              <a:path extrusionOk="0" h="2658745" w="120000">
                <a:moveTo>
                  <a:pt x="0" y="0"/>
                </a:moveTo>
                <a:lnTo>
                  <a:pt x="0" y="2658300"/>
                </a:lnTo>
              </a:path>
            </a:pathLst>
          </a:custGeom>
          <a:noFill/>
          <a:ln cap="flat" cmpd="sng" w="28575">
            <a:solidFill>
              <a:srgbClr val="F0B33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3"/>
          <p:cNvSpPr txBox="1"/>
          <p:nvPr>
            <p:ph idx="11" type="ftr"/>
          </p:nvPr>
        </p:nvSpPr>
        <p:spPr>
          <a:xfrm>
            <a:off x="442299" y="4879606"/>
            <a:ext cx="2269144" cy="190500"/>
          </a:xfrm>
          <a:prstGeom prst="rect">
            <a:avLst/>
          </a:prstGeom>
          <a:noFill/>
          <a:ln>
            <a:noFill/>
          </a:ln>
        </p:spPr>
        <p:txBody>
          <a:bodyPr anchorCtr="0" anchor="t" bIns="0" lIns="0" spcFirstLastPara="1" rIns="0" wrap="square" tIns="0">
            <a:spAutoFit/>
          </a:bodyPr>
          <a:lstStyle/>
          <a:p>
            <a:pPr indent="0" lvl="0" marL="12700" rtl="0" algn="l">
              <a:lnSpc>
                <a:spcPct val="111428"/>
              </a:lnSpc>
              <a:spcBef>
                <a:spcPts val="0"/>
              </a:spcBef>
              <a:spcAft>
                <a:spcPts val="0"/>
              </a:spcAft>
              <a:buSzPts val="1400"/>
              <a:buNone/>
            </a:pPr>
            <a:r>
              <a:rPr lang="en-US"/>
              <a:t>© Copyright 2023 Percona® LLC. All rights reserved</a:t>
            </a:r>
            <a:endParaRPr/>
          </a:p>
        </p:txBody>
      </p:sp>
      <p:pic>
        <p:nvPicPr>
          <p:cNvPr id="109" name="Google Shape;109;p3"/>
          <p:cNvPicPr preferRelativeResize="0"/>
          <p:nvPr/>
        </p:nvPicPr>
        <p:blipFill rotWithShape="1">
          <a:blip r:embed="rId3">
            <a:alphaModFix/>
          </a:blip>
          <a:srcRect b="0" l="0" r="0" t="0"/>
          <a:stretch/>
        </p:blipFill>
        <p:spPr>
          <a:xfrm>
            <a:off x="461266" y="224540"/>
            <a:ext cx="3966950" cy="4598151"/>
          </a:xfrm>
          <a:prstGeom prst="rect">
            <a:avLst/>
          </a:prstGeom>
          <a:noFill/>
          <a:ln cap="flat" cmpd="sng" w="28575">
            <a:solidFill>
              <a:srgbClr val="FF9900"/>
            </a:solidFill>
            <a:prstDash val="solid"/>
            <a:round/>
            <a:headEnd len="sm" w="sm" type="none"/>
            <a:tailEnd len="sm" w="sm" type="none"/>
          </a:ln>
        </p:spPr>
      </p:pic>
      <p:pic>
        <p:nvPicPr>
          <p:cNvPr id="110" name="Google Shape;110;p3"/>
          <p:cNvPicPr preferRelativeResize="0"/>
          <p:nvPr/>
        </p:nvPicPr>
        <p:blipFill rotWithShape="1">
          <a:blip r:embed="rId4">
            <a:alphaModFix/>
          </a:blip>
          <a:srcRect b="0" l="0" r="0" t="0"/>
          <a:stretch/>
        </p:blipFill>
        <p:spPr>
          <a:xfrm>
            <a:off x="5015179" y="245947"/>
            <a:ext cx="3690919" cy="4544675"/>
          </a:xfrm>
          <a:prstGeom prst="rect">
            <a:avLst/>
          </a:prstGeom>
          <a:noFill/>
          <a:ln cap="flat" cmpd="sng" w="28575">
            <a:solidFill>
              <a:schemeClr val="accent6"/>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09" name="Shape 509"/>
        <p:cNvGrpSpPr/>
        <p:nvPr/>
      </p:nvGrpSpPr>
      <p:grpSpPr>
        <a:xfrm>
          <a:off x="0" y="0"/>
          <a:ext cx="0" cy="0"/>
          <a:chOff x="0" y="0"/>
          <a:chExt cx="0" cy="0"/>
        </a:xfrm>
      </p:grpSpPr>
      <p:grpSp>
        <p:nvGrpSpPr>
          <p:cNvPr id="510" name="Google Shape;510;p29"/>
          <p:cNvGrpSpPr/>
          <p:nvPr/>
        </p:nvGrpSpPr>
        <p:grpSpPr>
          <a:xfrm>
            <a:off x="0" y="0"/>
            <a:ext cx="9144479" cy="5143500"/>
            <a:chOff x="0" y="0"/>
            <a:chExt cx="9144479" cy="5143500"/>
          </a:xfrm>
        </p:grpSpPr>
        <p:sp>
          <p:nvSpPr>
            <p:cNvPr id="511" name="Google Shape;511;p29"/>
            <p:cNvSpPr/>
            <p:nvPr/>
          </p:nvSpPr>
          <p:spPr>
            <a:xfrm>
              <a:off x="189074" y="0"/>
              <a:ext cx="8955405" cy="5143500"/>
            </a:xfrm>
            <a:custGeom>
              <a:rect b="b" l="l" r="r" t="t"/>
              <a:pathLst>
                <a:path extrusionOk="0" h="5143500" w="8955405">
                  <a:moveTo>
                    <a:pt x="0" y="5143500"/>
                  </a:moveTo>
                  <a:lnTo>
                    <a:pt x="8954925" y="5143500"/>
                  </a:lnTo>
                  <a:lnTo>
                    <a:pt x="8954925" y="0"/>
                  </a:lnTo>
                  <a:lnTo>
                    <a:pt x="0" y="0"/>
                  </a:lnTo>
                  <a:lnTo>
                    <a:pt x="0" y="5143500"/>
                  </a:lnTo>
                  <a:close/>
                </a:path>
              </a:pathLst>
            </a:custGeom>
            <a:solidFill>
              <a:srgbClr val="FFE4E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29"/>
            <p:cNvSpPr/>
            <p:nvPr/>
          </p:nvSpPr>
          <p:spPr>
            <a:xfrm>
              <a:off x="0" y="0"/>
              <a:ext cx="189230" cy="5143500"/>
            </a:xfrm>
            <a:custGeom>
              <a:rect b="b" l="l" r="r" t="t"/>
              <a:pathLst>
                <a:path extrusionOk="0" h="5143500" w="189230">
                  <a:moveTo>
                    <a:pt x="0" y="5143500"/>
                  </a:moveTo>
                  <a:lnTo>
                    <a:pt x="189074" y="5143500"/>
                  </a:lnTo>
                  <a:lnTo>
                    <a:pt x="189074" y="0"/>
                  </a:lnTo>
                  <a:lnTo>
                    <a:pt x="0" y="0"/>
                  </a:lnTo>
                  <a:lnTo>
                    <a:pt x="0" y="5143500"/>
                  </a:lnTo>
                  <a:close/>
                </a:path>
              </a:pathLst>
            </a:custGeom>
            <a:solidFill>
              <a:srgbClr val="0E1A5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13" name="Google Shape;513;p29"/>
            <p:cNvPicPr preferRelativeResize="0"/>
            <p:nvPr/>
          </p:nvPicPr>
          <p:blipFill rotWithShape="1">
            <a:blip r:embed="rId3">
              <a:alphaModFix/>
            </a:blip>
            <a:srcRect b="0" l="0" r="0" t="0"/>
            <a:stretch/>
          </p:blipFill>
          <p:spPr>
            <a:xfrm>
              <a:off x="7712516" y="4869655"/>
              <a:ext cx="934377" cy="199124"/>
            </a:xfrm>
            <a:prstGeom prst="rect">
              <a:avLst/>
            </a:prstGeom>
            <a:noFill/>
            <a:ln>
              <a:noFill/>
            </a:ln>
          </p:spPr>
        </p:pic>
      </p:grpSp>
      <p:sp>
        <p:nvSpPr>
          <p:cNvPr id="514" name="Google Shape;514;p29"/>
          <p:cNvSpPr txBox="1"/>
          <p:nvPr>
            <p:ph type="title"/>
          </p:nvPr>
        </p:nvSpPr>
        <p:spPr>
          <a:xfrm>
            <a:off x="352813" y="380072"/>
            <a:ext cx="8438372" cy="747699"/>
          </a:xfrm>
          <a:prstGeom prst="rect">
            <a:avLst/>
          </a:prstGeom>
          <a:noFill/>
          <a:ln>
            <a:noFill/>
          </a:ln>
        </p:spPr>
        <p:txBody>
          <a:bodyPr anchorCtr="0" anchor="t" bIns="0" lIns="0" spcFirstLastPara="1" rIns="0" wrap="square" tIns="299875">
            <a:spAutoFit/>
          </a:bodyPr>
          <a:lstStyle/>
          <a:p>
            <a:pPr indent="0" lvl="0" marL="499744" rtl="0" algn="l">
              <a:lnSpc>
                <a:spcPct val="100000"/>
              </a:lnSpc>
              <a:spcBef>
                <a:spcPts val="0"/>
              </a:spcBef>
              <a:spcAft>
                <a:spcPts val="0"/>
              </a:spcAft>
              <a:buSzPts val="1400"/>
              <a:buNone/>
            </a:pPr>
            <a:r>
              <a:rPr lang="en-US">
                <a:solidFill>
                  <a:srgbClr val="CC6515"/>
                </a:solidFill>
              </a:rPr>
              <a:t>Removals. </a:t>
            </a:r>
            <a:r>
              <a:rPr b="0" lang="en-US">
                <a:solidFill>
                  <a:srgbClr val="000000"/>
                </a:solidFill>
                <a:latin typeface="Arial"/>
                <a:ea typeface="Arial"/>
                <a:cs typeface="Arial"/>
                <a:sym typeface="Arial"/>
              </a:rPr>
              <a:t>This is your homework before upgrade.</a:t>
            </a:r>
            <a:endParaRPr/>
          </a:p>
        </p:txBody>
      </p:sp>
      <p:grpSp>
        <p:nvGrpSpPr>
          <p:cNvPr id="515" name="Google Shape;515;p29"/>
          <p:cNvGrpSpPr/>
          <p:nvPr/>
        </p:nvGrpSpPr>
        <p:grpSpPr>
          <a:xfrm>
            <a:off x="1052192" y="1391693"/>
            <a:ext cx="7620291" cy="3751806"/>
            <a:chOff x="1052192" y="1391693"/>
            <a:chExt cx="7620291" cy="3751806"/>
          </a:xfrm>
        </p:grpSpPr>
        <p:pic>
          <p:nvPicPr>
            <p:cNvPr id="516" name="Google Shape;516;p29"/>
            <p:cNvPicPr preferRelativeResize="0"/>
            <p:nvPr/>
          </p:nvPicPr>
          <p:blipFill rotWithShape="1">
            <a:blip r:embed="rId4">
              <a:alphaModFix/>
            </a:blip>
            <a:srcRect b="0" l="0" r="0" t="0"/>
            <a:stretch/>
          </p:blipFill>
          <p:spPr>
            <a:xfrm>
              <a:off x="1153792" y="1455193"/>
              <a:ext cx="3028193" cy="1701594"/>
            </a:xfrm>
            <a:prstGeom prst="rect">
              <a:avLst/>
            </a:prstGeom>
            <a:noFill/>
            <a:ln>
              <a:noFill/>
            </a:ln>
          </p:spPr>
        </p:pic>
        <p:pic>
          <p:nvPicPr>
            <p:cNvPr id="517" name="Google Shape;517;p29"/>
            <p:cNvPicPr preferRelativeResize="0"/>
            <p:nvPr/>
          </p:nvPicPr>
          <p:blipFill rotWithShape="1">
            <a:blip r:embed="rId5">
              <a:alphaModFix/>
            </a:blip>
            <a:srcRect b="0" l="0" r="0" t="0"/>
            <a:stretch/>
          </p:blipFill>
          <p:spPr>
            <a:xfrm>
              <a:off x="1052192" y="1391693"/>
              <a:ext cx="3231393" cy="1968294"/>
            </a:xfrm>
            <a:prstGeom prst="rect">
              <a:avLst/>
            </a:prstGeom>
            <a:noFill/>
            <a:ln>
              <a:noFill/>
            </a:ln>
          </p:spPr>
        </p:pic>
        <p:pic>
          <p:nvPicPr>
            <p:cNvPr id="518" name="Google Shape;518;p29"/>
            <p:cNvPicPr preferRelativeResize="0"/>
            <p:nvPr/>
          </p:nvPicPr>
          <p:blipFill rotWithShape="1">
            <a:blip r:embed="rId6">
              <a:alphaModFix/>
            </a:blip>
            <a:srcRect b="0" l="0" r="0" t="0"/>
            <a:stretch/>
          </p:blipFill>
          <p:spPr>
            <a:xfrm>
              <a:off x="2437931" y="3064424"/>
              <a:ext cx="3025730" cy="1701594"/>
            </a:xfrm>
            <a:prstGeom prst="rect">
              <a:avLst/>
            </a:prstGeom>
            <a:noFill/>
            <a:ln>
              <a:noFill/>
            </a:ln>
          </p:spPr>
        </p:pic>
        <p:pic>
          <p:nvPicPr>
            <p:cNvPr id="519" name="Google Shape;519;p29"/>
            <p:cNvPicPr preferRelativeResize="0"/>
            <p:nvPr/>
          </p:nvPicPr>
          <p:blipFill rotWithShape="1">
            <a:blip r:embed="rId5">
              <a:alphaModFix/>
            </a:blip>
            <a:srcRect b="0" l="0" r="0" t="0"/>
            <a:stretch/>
          </p:blipFill>
          <p:spPr>
            <a:xfrm>
              <a:off x="2336331" y="3000923"/>
              <a:ext cx="3228930" cy="1968294"/>
            </a:xfrm>
            <a:prstGeom prst="rect">
              <a:avLst/>
            </a:prstGeom>
            <a:noFill/>
            <a:ln>
              <a:noFill/>
            </a:ln>
          </p:spPr>
        </p:pic>
        <p:pic>
          <p:nvPicPr>
            <p:cNvPr id="520" name="Google Shape;520;p29"/>
            <p:cNvPicPr preferRelativeResize="0"/>
            <p:nvPr/>
          </p:nvPicPr>
          <p:blipFill rotWithShape="1">
            <a:blip r:embed="rId7">
              <a:alphaModFix/>
            </a:blip>
            <a:srcRect b="0" l="0" r="0" t="0"/>
            <a:stretch/>
          </p:blipFill>
          <p:spPr>
            <a:xfrm>
              <a:off x="5154123" y="1534532"/>
              <a:ext cx="3032225" cy="1701594"/>
            </a:xfrm>
            <a:prstGeom prst="rect">
              <a:avLst/>
            </a:prstGeom>
            <a:noFill/>
            <a:ln>
              <a:noFill/>
            </a:ln>
          </p:spPr>
        </p:pic>
        <p:pic>
          <p:nvPicPr>
            <p:cNvPr id="521" name="Google Shape;521;p29"/>
            <p:cNvPicPr preferRelativeResize="0"/>
            <p:nvPr/>
          </p:nvPicPr>
          <p:blipFill rotWithShape="1">
            <a:blip r:embed="rId8">
              <a:alphaModFix/>
            </a:blip>
            <a:srcRect b="0" l="0" r="0" t="0"/>
            <a:stretch/>
          </p:blipFill>
          <p:spPr>
            <a:xfrm>
              <a:off x="5052523" y="1471032"/>
              <a:ext cx="3235425" cy="1968294"/>
            </a:xfrm>
            <a:prstGeom prst="rect">
              <a:avLst/>
            </a:prstGeom>
            <a:noFill/>
            <a:ln>
              <a:noFill/>
            </a:ln>
          </p:spPr>
        </p:pic>
        <p:pic>
          <p:nvPicPr>
            <p:cNvPr id="522" name="Google Shape;522;p29"/>
            <p:cNvPicPr preferRelativeResize="0"/>
            <p:nvPr/>
          </p:nvPicPr>
          <p:blipFill rotWithShape="1">
            <a:blip r:embed="rId9">
              <a:alphaModFix/>
            </a:blip>
            <a:srcRect b="0" l="0" r="0" t="0"/>
            <a:stretch/>
          </p:blipFill>
          <p:spPr>
            <a:xfrm>
              <a:off x="5236476" y="3575076"/>
              <a:ext cx="3128891" cy="1393809"/>
            </a:xfrm>
            <a:prstGeom prst="rect">
              <a:avLst/>
            </a:prstGeom>
            <a:noFill/>
            <a:ln>
              <a:noFill/>
            </a:ln>
          </p:spPr>
        </p:pic>
        <p:pic>
          <p:nvPicPr>
            <p:cNvPr id="523" name="Google Shape;523;p29"/>
            <p:cNvPicPr preferRelativeResize="0"/>
            <p:nvPr/>
          </p:nvPicPr>
          <p:blipFill rotWithShape="1">
            <a:blip r:embed="rId10">
              <a:alphaModFix/>
            </a:blip>
            <a:srcRect b="0" l="0" r="0" t="0"/>
            <a:stretch/>
          </p:blipFill>
          <p:spPr>
            <a:xfrm>
              <a:off x="4931575" y="3221781"/>
              <a:ext cx="3740908" cy="1921718"/>
            </a:xfrm>
            <a:prstGeom prst="rect">
              <a:avLst/>
            </a:prstGeom>
            <a:noFill/>
            <a:ln>
              <a:noFill/>
            </a:ln>
          </p:spPr>
        </p:pic>
      </p:grpSp>
      <p:sp>
        <p:nvSpPr>
          <p:cNvPr id="524" name="Google Shape;524;p29"/>
          <p:cNvSpPr txBox="1"/>
          <p:nvPr/>
        </p:nvSpPr>
        <p:spPr>
          <a:xfrm rot="240000">
            <a:off x="5481110" y="3929204"/>
            <a:ext cx="2668094" cy="190500"/>
          </a:xfrm>
          <a:prstGeom prst="rect">
            <a:avLst/>
          </a:prstGeom>
          <a:noFill/>
          <a:ln>
            <a:noFill/>
          </a:ln>
        </p:spPr>
        <p:txBody>
          <a:bodyPr anchorCtr="0" anchor="t" bIns="0" lIns="0" spcFirstLastPara="1" rIns="0" wrap="square" tIns="0">
            <a:spAutoFit/>
          </a:bodyPr>
          <a:lstStyle/>
          <a:p>
            <a:pPr indent="0" lvl="0" marL="0" marR="0" rtl="0" algn="l">
              <a:lnSpc>
                <a:spcPct val="52000"/>
              </a:lnSpc>
              <a:spcBef>
                <a:spcPts val="0"/>
              </a:spcBef>
              <a:spcAft>
                <a:spcPts val="0"/>
              </a:spcAft>
              <a:buClr>
                <a:srgbClr val="000000"/>
              </a:buClr>
              <a:buSzPts val="2250"/>
              <a:buFont typeface="Arial"/>
              <a:buNone/>
            </a:pPr>
            <a:r>
              <a:rPr b="1" baseline="30000" i="0" lang="en-US" sz="2250" u="none" cap="none" strike="noStrike">
                <a:solidFill>
                  <a:srgbClr val="106BCC"/>
                </a:solidFill>
                <a:latin typeface="Arial"/>
                <a:ea typeface="Arial"/>
                <a:cs typeface="Arial"/>
                <a:sym typeface="Arial"/>
              </a:rPr>
              <a:t>checking for </a:t>
            </a:r>
            <a:r>
              <a:rPr b="1" i="0" lang="en-US" sz="1500" u="none" cap="none" strike="noStrike">
                <a:solidFill>
                  <a:srgbClr val="106BCC"/>
                </a:solidFill>
                <a:latin typeface="Arial"/>
                <a:ea typeface="Arial"/>
                <a:cs typeface="Arial"/>
                <a:sym typeface="Arial"/>
              </a:rPr>
              <a:t>removals’ </a:t>
            </a:r>
            <a:r>
              <a:rPr b="1" baseline="-25000" i="0" lang="en-US" sz="2250" u="none" cap="none" strike="noStrike">
                <a:solidFill>
                  <a:srgbClr val="106BCC"/>
                </a:solidFill>
                <a:latin typeface="Arial"/>
                <a:ea typeface="Arial"/>
                <a:cs typeface="Arial"/>
                <a:sym typeface="Arial"/>
              </a:rPr>
              <a:t>conflicts</a:t>
            </a:r>
            <a:endParaRPr b="0" baseline="-25000" i="0" sz="2250" u="none" cap="none" strike="noStrike">
              <a:solidFill>
                <a:srgbClr val="000000"/>
              </a:solidFill>
              <a:latin typeface="Arial"/>
              <a:ea typeface="Arial"/>
              <a:cs typeface="Arial"/>
              <a:sym typeface="Arial"/>
            </a:endParaRPr>
          </a:p>
        </p:txBody>
      </p:sp>
      <p:sp>
        <p:nvSpPr>
          <p:cNvPr id="525" name="Google Shape;525;p29"/>
          <p:cNvSpPr txBox="1"/>
          <p:nvPr>
            <p:ph idx="11" type="ftr"/>
          </p:nvPr>
        </p:nvSpPr>
        <p:spPr>
          <a:xfrm>
            <a:off x="442299" y="4879606"/>
            <a:ext cx="2269144" cy="190500"/>
          </a:xfrm>
          <a:prstGeom prst="rect">
            <a:avLst/>
          </a:prstGeom>
          <a:noFill/>
          <a:ln>
            <a:noFill/>
          </a:ln>
        </p:spPr>
        <p:txBody>
          <a:bodyPr anchorCtr="0" anchor="t" bIns="0" lIns="0" spcFirstLastPara="1" rIns="0" wrap="square" tIns="0">
            <a:spAutoFit/>
          </a:bodyPr>
          <a:lstStyle/>
          <a:p>
            <a:pPr indent="0" lvl="0" marL="121285" rtl="0" algn="l">
              <a:lnSpc>
                <a:spcPct val="111428"/>
              </a:lnSpc>
              <a:spcBef>
                <a:spcPts val="0"/>
              </a:spcBef>
              <a:spcAft>
                <a:spcPts val="0"/>
              </a:spcAft>
              <a:buSzPts val="1400"/>
              <a:buNone/>
            </a:pPr>
            <a:r>
              <a:rPr lang="en-US"/>
              <a:t>© Copyright 2023 Percona® LLC. All rights reserved</a:t>
            </a:r>
            <a:endParaRPr/>
          </a:p>
        </p:txBody>
      </p:sp>
      <p:sp>
        <p:nvSpPr>
          <p:cNvPr id="526" name="Google Shape;526;p29"/>
          <p:cNvSpPr txBox="1"/>
          <p:nvPr/>
        </p:nvSpPr>
        <p:spPr>
          <a:xfrm rot="240000">
            <a:off x="5460335" y="4149891"/>
            <a:ext cx="2258488" cy="190500"/>
          </a:xfrm>
          <a:prstGeom prst="rect">
            <a:avLst/>
          </a:prstGeom>
          <a:noFill/>
          <a:ln>
            <a:noFill/>
          </a:ln>
        </p:spPr>
        <p:txBody>
          <a:bodyPr anchorCtr="0" anchor="t" bIns="0" lIns="0" spcFirstLastPara="1" rIns="0" wrap="square" tIns="0">
            <a:spAutoFit/>
          </a:bodyPr>
          <a:lstStyle/>
          <a:p>
            <a:pPr indent="0" lvl="0" marL="0" marR="0" rtl="0" algn="l">
              <a:lnSpc>
                <a:spcPct val="52444"/>
              </a:lnSpc>
              <a:spcBef>
                <a:spcPts val="0"/>
              </a:spcBef>
              <a:spcAft>
                <a:spcPts val="0"/>
              </a:spcAft>
              <a:buClr>
                <a:srgbClr val="000000"/>
              </a:buClr>
              <a:buSzPts val="2250"/>
              <a:buFont typeface="Arial"/>
              <a:buNone/>
            </a:pPr>
            <a:r>
              <a:rPr b="1" baseline="30000" i="0" lang="en-US" sz="2250" u="none" cap="none" strike="noStrike">
                <a:solidFill>
                  <a:srgbClr val="106BCC"/>
                </a:solidFill>
                <a:latin typeface="Arial"/>
                <a:ea typeface="Arial"/>
                <a:cs typeface="Arial"/>
                <a:sym typeface="Arial"/>
              </a:rPr>
              <a:t>is the key </a:t>
            </a:r>
            <a:r>
              <a:rPr b="1" i="0" lang="en-US" sz="1500" u="none" cap="none" strike="noStrike">
                <a:solidFill>
                  <a:srgbClr val="106BCC"/>
                </a:solidFill>
                <a:latin typeface="Arial"/>
                <a:ea typeface="Arial"/>
                <a:cs typeface="Arial"/>
                <a:sym typeface="Arial"/>
              </a:rPr>
              <a:t>prerequisite </a:t>
            </a:r>
            <a:r>
              <a:rPr b="1" baseline="-25000" i="0" lang="en-US" sz="2250" u="none" cap="none" strike="noStrike">
                <a:solidFill>
                  <a:srgbClr val="106BCC"/>
                </a:solidFill>
                <a:latin typeface="Arial"/>
                <a:ea typeface="Arial"/>
                <a:cs typeface="Arial"/>
                <a:sym typeface="Arial"/>
              </a:rPr>
              <a:t>for a</a:t>
            </a:r>
            <a:endParaRPr b="0" baseline="-25000" i="0" sz="2250" u="none" cap="none" strike="noStrike">
              <a:solidFill>
                <a:srgbClr val="000000"/>
              </a:solidFill>
              <a:latin typeface="Arial"/>
              <a:ea typeface="Arial"/>
              <a:cs typeface="Arial"/>
              <a:sym typeface="Arial"/>
            </a:endParaRPr>
          </a:p>
        </p:txBody>
      </p:sp>
      <p:sp>
        <p:nvSpPr>
          <p:cNvPr id="527" name="Google Shape;527;p29"/>
          <p:cNvSpPr txBox="1"/>
          <p:nvPr/>
        </p:nvSpPr>
        <p:spPr>
          <a:xfrm rot="240000">
            <a:off x="5439064" y="4359000"/>
            <a:ext cx="1609607" cy="190500"/>
          </a:xfrm>
          <a:prstGeom prst="rect">
            <a:avLst/>
          </a:prstGeom>
          <a:noFill/>
          <a:ln>
            <a:noFill/>
          </a:ln>
        </p:spPr>
        <p:txBody>
          <a:bodyPr anchorCtr="0" anchor="t" bIns="0" lIns="0" spcFirstLastPara="1" rIns="0" wrap="square" tIns="0">
            <a:spAutoFit/>
          </a:bodyPr>
          <a:lstStyle/>
          <a:p>
            <a:pPr indent="0" lvl="0" marL="0" marR="0" rtl="0" algn="l">
              <a:lnSpc>
                <a:spcPct val="50222"/>
              </a:lnSpc>
              <a:spcBef>
                <a:spcPts val="0"/>
              </a:spcBef>
              <a:spcAft>
                <a:spcPts val="0"/>
              </a:spcAft>
              <a:buClr>
                <a:srgbClr val="000000"/>
              </a:buClr>
              <a:buSzPts val="1500"/>
              <a:buFont typeface="Arial"/>
              <a:buNone/>
            </a:pPr>
            <a:r>
              <a:rPr b="1" i="0" lang="en-US" sz="1500" u="none" cap="none" strike="noStrike">
                <a:solidFill>
                  <a:srgbClr val="106BCC"/>
                </a:solidFill>
                <a:latin typeface="Arial"/>
                <a:ea typeface="Arial"/>
                <a:cs typeface="Arial"/>
                <a:sym typeface="Arial"/>
              </a:rPr>
              <a:t>successful </a:t>
            </a:r>
            <a:r>
              <a:rPr b="1" baseline="-25000" i="0" lang="en-US" sz="2250" u="none" cap="none" strike="noStrike">
                <a:solidFill>
                  <a:srgbClr val="106BCC"/>
                </a:solidFill>
                <a:latin typeface="Arial"/>
                <a:ea typeface="Arial"/>
                <a:cs typeface="Arial"/>
                <a:sym typeface="Arial"/>
              </a:rPr>
              <a:t>upgrade</a:t>
            </a:r>
            <a:endParaRPr b="0" baseline="-25000" i="0" sz="225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31" name="Shape 531"/>
        <p:cNvGrpSpPr/>
        <p:nvPr/>
      </p:nvGrpSpPr>
      <p:grpSpPr>
        <a:xfrm>
          <a:off x="0" y="0"/>
          <a:ext cx="0" cy="0"/>
          <a:chOff x="0" y="0"/>
          <a:chExt cx="0" cy="0"/>
        </a:xfrm>
      </p:grpSpPr>
      <p:grpSp>
        <p:nvGrpSpPr>
          <p:cNvPr id="532" name="Google Shape;532;p30"/>
          <p:cNvGrpSpPr/>
          <p:nvPr/>
        </p:nvGrpSpPr>
        <p:grpSpPr>
          <a:xfrm>
            <a:off x="0" y="0"/>
            <a:ext cx="9144479" cy="5143500"/>
            <a:chOff x="0" y="0"/>
            <a:chExt cx="9144479" cy="5143500"/>
          </a:xfrm>
        </p:grpSpPr>
        <p:sp>
          <p:nvSpPr>
            <p:cNvPr id="533" name="Google Shape;533;p30"/>
            <p:cNvSpPr/>
            <p:nvPr/>
          </p:nvSpPr>
          <p:spPr>
            <a:xfrm>
              <a:off x="189074" y="0"/>
              <a:ext cx="8955405" cy="5143500"/>
            </a:xfrm>
            <a:custGeom>
              <a:rect b="b" l="l" r="r" t="t"/>
              <a:pathLst>
                <a:path extrusionOk="0" h="5143500" w="8955405">
                  <a:moveTo>
                    <a:pt x="0" y="5143500"/>
                  </a:moveTo>
                  <a:lnTo>
                    <a:pt x="8954925" y="5143500"/>
                  </a:lnTo>
                  <a:lnTo>
                    <a:pt x="8954925" y="0"/>
                  </a:lnTo>
                  <a:lnTo>
                    <a:pt x="0" y="0"/>
                  </a:lnTo>
                  <a:lnTo>
                    <a:pt x="0" y="5143500"/>
                  </a:lnTo>
                  <a:close/>
                </a:path>
              </a:pathLst>
            </a:custGeom>
            <a:solidFill>
              <a:srgbClr val="DDE0E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30"/>
            <p:cNvSpPr/>
            <p:nvPr/>
          </p:nvSpPr>
          <p:spPr>
            <a:xfrm>
              <a:off x="0" y="0"/>
              <a:ext cx="189230" cy="5143500"/>
            </a:xfrm>
            <a:custGeom>
              <a:rect b="b" l="l" r="r" t="t"/>
              <a:pathLst>
                <a:path extrusionOk="0" h="5143500" w="189230">
                  <a:moveTo>
                    <a:pt x="0" y="5143500"/>
                  </a:moveTo>
                  <a:lnTo>
                    <a:pt x="189074" y="5143500"/>
                  </a:lnTo>
                  <a:lnTo>
                    <a:pt x="189074" y="0"/>
                  </a:lnTo>
                  <a:lnTo>
                    <a:pt x="0" y="0"/>
                  </a:lnTo>
                  <a:lnTo>
                    <a:pt x="0" y="5143500"/>
                  </a:lnTo>
                  <a:close/>
                </a:path>
              </a:pathLst>
            </a:custGeom>
            <a:solidFill>
              <a:srgbClr val="0E1A5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5" name="Google Shape;535;p30"/>
            <p:cNvPicPr preferRelativeResize="0"/>
            <p:nvPr/>
          </p:nvPicPr>
          <p:blipFill rotWithShape="1">
            <a:blip r:embed="rId3">
              <a:alphaModFix/>
            </a:blip>
            <a:srcRect b="0" l="0" r="0" t="0"/>
            <a:stretch/>
          </p:blipFill>
          <p:spPr>
            <a:xfrm>
              <a:off x="7712516" y="4869655"/>
              <a:ext cx="934377" cy="199124"/>
            </a:xfrm>
            <a:prstGeom prst="rect">
              <a:avLst/>
            </a:prstGeom>
            <a:noFill/>
            <a:ln>
              <a:noFill/>
            </a:ln>
          </p:spPr>
        </p:pic>
      </p:grpSp>
      <p:sp>
        <p:nvSpPr>
          <p:cNvPr id="536" name="Google Shape;536;p30"/>
          <p:cNvSpPr txBox="1"/>
          <p:nvPr>
            <p:ph type="title"/>
          </p:nvPr>
        </p:nvSpPr>
        <p:spPr>
          <a:xfrm>
            <a:off x="352813" y="380072"/>
            <a:ext cx="8438372" cy="747699"/>
          </a:xfrm>
          <a:prstGeom prst="rect">
            <a:avLst/>
          </a:prstGeom>
          <a:noFill/>
          <a:ln>
            <a:noFill/>
          </a:ln>
        </p:spPr>
        <p:txBody>
          <a:bodyPr anchorCtr="0" anchor="t" bIns="0" lIns="0" spcFirstLastPara="1" rIns="0" wrap="square" tIns="299875">
            <a:spAutoFit/>
          </a:bodyPr>
          <a:lstStyle/>
          <a:p>
            <a:pPr indent="0" lvl="0" marL="499744" rtl="0" algn="l">
              <a:lnSpc>
                <a:spcPct val="100000"/>
              </a:lnSpc>
              <a:spcBef>
                <a:spcPts val="0"/>
              </a:spcBef>
              <a:spcAft>
                <a:spcPts val="0"/>
              </a:spcAft>
              <a:buSzPts val="1400"/>
              <a:buNone/>
            </a:pPr>
            <a:r>
              <a:rPr lang="en-US">
                <a:solidFill>
                  <a:srgbClr val="545F76"/>
                </a:solidFill>
              </a:rPr>
              <a:t>Bonus upgrade impediment</a:t>
            </a:r>
            <a:endParaRPr/>
          </a:p>
        </p:txBody>
      </p:sp>
      <p:grpSp>
        <p:nvGrpSpPr>
          <p:cNvPr id="537" name="Google Shape;537;p30"/>
          <p:cNvGrpSpPr/>
          <p:nvPr/>
        </p:nvGrpSpPr>
        <p:grpSpPr>
          <a:xfrm>
            <a:off x="5688112" y="1708433"/>
            <a:ext cx="1900642" cy="2460503"/>
            <a:chOff x="5688112" y="1708433"/>
            <a:chExt cx="1900642" cy="2460503"/>
          </a:xfrm>
        </p:grpSpPr>
        <p:pic>
          <p:nvPicPr>
            <p:cNvPr id="538" name="Google Shape;538;p30"/>
            <p:cNvPicPr preferRelativeResize="0"/>
            <p:nvPr/>
          </p:nvPicPr>
          <p:blipFill rotWithShape="1">
            <a:blip r:embed="rId4">
              <a:alphaModFix/>
            </a:blip>
            <a:srcRect b="0" l="0" r="0" t="0"/>
            <a:stretch/>
          </p:blipFill>
          <p:spPr>
            <a:xfrm>
              <a:off x="5688112" y="1708433"/>
              <a:ext cx="1900642" cy="691356"/>
            </a:xfrm>
            <a:prstGeom prst="rect">
              <a:avLst/>
            </a:prstGeom>
            <a:noFill/>
            <a:ln>
              <a:noFill/>
            </a:ln>
          </p:spPr>
        </p:pic>
        <p:pic>
          <p:nvPicPr>
            <p:cNvPr id="539" name="Google Shape;539;p30"/>
            <p:cNvPicPr preferRelativeResize="0"/>
            <p:nvPr/>
          </p:nvPicPr>
          <p:blipFill rotWithShape="1">
            <a:blip r:embed="rId5">
              <a:alphaModFix/>
            </a:blip>
            <a:srcRect b="0" l="0" r="0" t="0"/>
            <a:stretch/>
          </p:blipFill>
          <p:spPr>
            <a:xfrm>
              <a:off x="5726312" y="1726533"/>
              <a:ext cx="1824265" cy="614987"/>
            </a:xfrm>
            <a:prstGeom prst="rect">
              <a:avLst/>
            </a:prstGeom>
            <a:noFill/>
            <a:ln>
              <a:noFill/>
            </a:ln>
          </p:spPr>
        </p:pic>
        <p:pic>
          <p:nvPicPr>
            <p:cNvPr id="540" name="Google Shape;540;p30"/>
            <p:cNvPicPr preferRelativeResize="0"/>
            <p:nvPr/>
          </p:nvPicPr>
          <p:blipFill rotWithShape="1">
            <a:blip r:embed="rId6">
              <a:alphaModFix/>
            </a:blip>
            <a:srcRect b="0" l="0" r="0" t="0"/>
            <a:stretch/>
          </p:blipFill>
          <p:spPr>
            <a:xfrm>
              <a:off x="5938648" y="2724343"/>
              <a:ext cx="1444593" cy="1444593"/>
            </a:xfrm>
            <a:prstGeom prst="rect">
              <a:avLst/>
            </a:prstGeom>
            <a:noFill/>
            <a:ln>
              <a:noFill/>
            </a:ln>
          </p:spPr>
        </p:pic>
        <p:pic>
          <p:nvPicPr>
            <p:cNvPr id="541" name="Google Shape;541;p30"/>
            <p:cNvPicPr preferRelativeResize="0"/>
            <p:nvPr/>
          </p:nvPicPr>
          <p:blipFill rotWithShape="1">
            <a:blip r:embed="rId7">
              <a:alphaModFix/>
            </a:blip>
            <a:srcRect b="0" l="0" r="0" t="0"/>
            <a:stretch/>
          </p:blipFill>
          <p:spPr>
            <a:xfrm>
              <a:off x="5976748" y="2742443"/>
              <a:ext cx="1368393" cy="1368393"/>
            </a:xfrm>
            <a:prstGeom prst="rect">
              <a:avLst/>
            </a:prstGeom>
            <a:noFill/>
            <a:ln>
              <a:noFill/>
            </a:ln>
          </p:spPr>
        </p:pic>
      </p:grpSp>
      <p:sp>
        <p:nvSpPr>
          <p:cNvPr id="542" name="Google Shape;542;p30"/>
          <p:cNvSpPr txBox="1"/>
          <p:nvPr/>
        </p:nvSpPr>
        <p:spPr>
          <a:xfrm>
            <a:off x="976253" y="1964969"/>
            <a:ext cx="4336415" cy="1427480"/>
          </a:xfrm>
          <a:prstGeom prst="rect">
            <a:avLst/>
          </a:prstGeom>
          <a:noFill/>
          <a:ln>
            <a:noFill/>
          </a:ln>
        </p:spPr>
        <p:txBody>
          <a:bodyPr anchorCtr="0" anchor="t" bIns="0" lIns="0" spcFirstLastPara="1" rIns="0" wrap="square" tIns="12700">
            <a:spAutoFit/>
          </a:bodyPr>
          <a:lstStyle/>
          <a:p>
            <a:pPr indent="-169545" lvl="0" marL="182245" marR="0" rtl="0" algn="l">
              <a:lnSpc>
                <a:spcPct val="112941"/>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Minor version upgrades in MySQL 8.0 are</a:t>
            </a:r>
            <a:endParaRPr b="0" i="0" sz="1700" u="none" cap="none" strike="noStrike">
              <a:solidFill>
                <a:srgbClr val="000000"/>
              </a:solidFill>
              <a:latin typeface="Arial"/>
              <a:ea typeface="Arial"/>
              <a:cs typeface="Arial"/>
              <a:sym typeface="Arial"/>
            </a:endParaRPr>
          </a:p>
          <a:p>
            <a:pPr indent="0" lvl="0" marL="411480" marR="0" rtl="0" algn="l">
              <a:lnSpc>
                <a:spcPct val="112941"/>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unidirectional</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5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169545" lvl="0" marL="181610" marR="5080" rtl="0" algn="l">
              <a:lnSpc>
                <a:spcPct val="105882"/>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There is no </a:t>
            </a:r>
            <a:r>
              <a:rPr b="1" i="0" lang="en-US" sz="1700" u="none" cap="none" strike="noStrike">
                <a:solidFill>
                  <a:srgbClr val="000000"/>
                </a:solidFill>
                <a:latin typeface="Arial"/>
                <a:ea typeface="Arial"/>
                <a:cs typeface="Arial"/>
                <a:sym typeface="Arial"/>
              </a:rPr>
              <a:t>easy </a:t>
            </a:r>
            <a:r>
              <a:rPr b="0" i="0" lang="en-US" sz="1700" u="none" cap="none" strike="noStrike">
                <a:solidFill>
                  <a:srgbClr val="000000"/>
                </a:solidFill>
                <a:latin typeface="Arial"/>
                <a:ea typeface="Arial"/>
                <a:cs typeface="Arial"/>
                <a:sym typeface="Arial"/>
              </a:rPr>
              <a:t>way of performing a quick 	minor version rollback</a:t>
            </a:r>
            <a:endParaRPr b="0" i="0" sz="1700" u="none" cap="none" strike="noStrike">
              <a:solidFill>
                <a:srgbClr val="000000"/>
              </a:solidFill>
              <a:latin typeface="Arial"/>
              <a:ea typeface="Arial"/>
              <a:cs typeface="Arial"/>
              <a:sym typeface="Arial"/>
            </a:endParaRPr>
          </a:p>
        </p:txBody>
      </p:sp>
      <p:sp>
        <p:nvSpPr>
          <p:cNvPr id="543" name="Google Shape;543;p30"/>
          <p:cNvSpPr txBox="1"/>
          <p:nvPr>
            <p:ph idx="11" type="ftr"/>
          </p:nvPr>
        </p:nvSpPr>
        <p:spPr>
          <a:xfrm>
            <a:off x="442299" y="4879606"/>
            <a:ext cx="2269144" cy="190500"/>
          </a:xfrm>
          <a:prstGeom prst="rect">
            <a:avLst/>
          </a:prstGeom>
          <a:noFill/>
          <a:ln>
            <a:noFill/>
          </a:ln>
        </p:spPr>
        <p:txBody>
          <a:bodyPr anchorCtr="0" anchor="t" bIns="0" lIns="0" spcFirstLastPara="1" rIns="0" wrap="square" tIns="0">
            <a:spAutoFit/>
          </a:bodyPr>
          <a:lstStyle/>
          <a:p>
            <a:pPr indent="0" lvl="0" marL="121285" rtl="0" algn="l">
              <a:lnSpc>
                <a:spcPct val="111428"/>
              </a:lnSpc>
              <a:spcBef>
                <a:spcPts val="0"/>
              </a:spcBef>
              <a:spcAft>
                <a:spcPts val="0"/>
              </a:spcAft>
              <a:buSzPts val="1400"/>
              <a:buNone/>
            </a:pPr>
            <a:r>
              <a:rPr lang="en-US"/>
              <a:t>© Copyright 2023 Percona® LLC. All rights reserved</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53"/>
          <p:cNvSpPr txBox="1"/>
          <p:nvPr/>
        </p:nvSpPr>
        <p:spPr>
          <a:xfrm>
            <a:off x="3954541" y="1367485"/>
            <a:ext cx="1718310" cy="939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6000"/>
              <a:buFont typeface="Arial"/>
              <a:buNone/>
            </a:pPr>
            <a:r>
              <a:rPr b="1" i="0" lang="en-US" sz="6000" u="none" cap="none" strike="noStrike">
                <a:solidFill>
                  <a:srgbClr val="FFFFFF"/>
                </a:solidFill>
                <a:latin typeface="Arial"/>
                <a:ea typeface="Arial"/>
                <a:cs typeface="Arial"/>
                <a:sym typeface="Arial"/>
              </a:rPr>
              <a:t>Q&amp;A</a:t>
            </a:r>
            <a:endParaRPr b="0" i="0" sz="6000" u="none" cap="none" strike="noStrike">
              <a:solidFill>
                <a:srgbClr val="000000"/>
              </a:solidFill>
              <a:latin typeface="Arial"/>
              <a:ea typeface="Arial"/>
              <a:cs typeface="Arial"/>
              <a:sym typeface="Arial"/>
            </a:endParaRPr>
          </a:p>
        </p:txBody>
      </p:sp>
      <p:grpSp>
        <p:nvGrpSpPr>
          <p:cNvPr id="549" name="Google Shape;549;p53"/>
          <p:cNvGrpSpPr/>
          <p:nvPr/>
        </p:nvGrpSpPr>
        <p:grpSpPr>
          <a:xfrm>
            <a:off x="2396915" y="2218455"/>
            <a:ext cx="4836155" cy="2562989"/>
            <a:chOff x="2396915" y="2218455"/>
            <a:chExt cx="4836155" cy="2562989"/>
          </a:xfrm>
        </p:grpSpPr>
        <p:pic>
          <p:nvPicPr>
            <p:cNvPr id="550" name="Google Shape;550;p53"/>
            <p:cNvPicPr preferRelativeResize="0"/>
            <p:nvPr/>
          </p:nvPicPr>
          <p:blipFill rotWithShape="1">
            <a:blip r:embed="rId3">
              <a:alphaModFix/>
            </a:blip>
            <a:srcRect b="0" l="0" r="0" t="0"/>
            <a:stretch/>
          </p:blipFill>
          <p:spPr>
            <a:xfrm>
              <a:off x="2701818" y="2571750"/>
              <a:ext cx="4224137" cy="1881703"/>
            </a:xfrm>
            <a:prstGeom prst="rect">
              <a:avLst/>
            </a:prstGeom>
            <a:noFill/>
            <a:ln>
              <a:noFill/>
            </a:ln>
          </p:spPr>
        </p:pic>
        <p:pic>
          <p:nvPicPr>
            <p:cNvPr id="551" name="Google Shape;551;p53"/>
            <p:cNvPicPr preferRelativeResize="0"/>
            <p:nvPr/>
          </p:nvPicPr>
          <p:blipFill rotWithShape="1">
            <a:blip r:embed="rId4">
              <a:alphaModFix/>
            </a:blip>
            <a:srcRect b="0" l="0" r="0" t="0"/>
            <a:stretch/>
          </p:blipFill>
          <p:spPr>
            <a:xfrm>
              <a:off x="2396915" y="2218455"/>
              <a:ext cx="4836155" cy="2562989"/>
            </a:xfrm>
            <a:prstGeom prst="rect">
              <a:avLst/>
            </a:prstGeom>
            <a:noFill/>
            <a:ln>
              <a:noFill/>
            </a:ln>
          </p:spPr>
        </p:pic>
      </p:grpSp>
      <p:sp>
        <p:nvSpPr>
          <p:cNvPr id="552" name="Google Shape;552;p53"/>
          <p:cNvSpPr txBox="1"/>
          <p:nvPr/>
        </p:nvSpPr>
        <p:spPr>
          <a:xfrm rot="240000">
            <a:off x="2996638" y="3306701"/>
            <a:ext cx="3475124" cy="254000"/>
          </a:xfrm>
          <a:prstGeom prst="rect">
            <a:avLst/>
          </a:prstGeom>
          <a:noFill/>
          <a:ln>
            <a:noFill/>
          </a:ln>
        </p:spPr>
        <p:txBody>
          <a:bodyPr anchorCtr="0" anchor="t" bIns="0" lIns="0" spcFirstLastPara="1" rIns="0" wrap="square" tIns="0">
            <a:spAutoFit/>
          </a:bodyPr>
          <a:lstStyle/>
          <a:p>
            <a:pPr indent="0" lvl="0" marL="0" marR="0" rtl="0" algn="l">
              <a:lnSpc>
                <a:spcPct val="55333"/>
              </a:lnSpc>
              <a:spcBef>
                <a:spcPts val="0"/>
              </a:spcBef>
              <a:spcAft>
                <a:spcPts val="0"/>
              </a:spcAft>
              <a:buClr>
                <a:srgbClr val="000000"/>
              </a:buClr>
              <a:buSzPts val="3000"/>
              <a:buFont typeface="Arial"/>
              <a:buNone/>
            </a:pPr>
            <a:r>
              <a:rPr b="1" baseline="30000" i="0" lang="en-US" sz="3000" u="none" cap="none" strike="noStrike">
                <a:solidFill>
                  <a:srgbClr val="106BCC"/>
                </a:solidFill>
                <a:latin typeface="Arial"/>
                <a:ea typeface="Arial"/>
                <a:cs typeface="Arial"/>
                <a:sym typeface="Arial"/>
              </a:rPr>
              <a:t>the answer to some </a:t>
            </a:r>
            <a:r>
              <a:rPr b="1" i="0" lang="en-US" sz="2000" u="none" cap="none" strike="noStrike">
                <a:solidFill>
                  <a:srgbClr val="106BCC"/>
                </a:solidFill>
                <a:latin typeface="Arial"/>
                <a:ea typeface="Arial"/>
                <a:cs typeface="Arial"/>
                <a:sym typeface="Arial"/>
              </a:rPr>
              <a:t>questions </a:t>
            </a:r>
            <a:r>
              <a:rPr b="1" baseline="-25000" i="0" lang="en-US" sz="3000" u="none" cap="none" strike="noStrike">
                <a:solidFill>
                  <a:srgbClr val="106BCC"/>
                </a:solidFill>
                <a:latin typeface="Arial"/>
                <a:ea typeface="Arial"/>
                <a:cs typeface="Arial"/>
                <a:sym typeface="Arial"/>
              </a:rPr>
              <a:t>is</a:t>
            </a:r>
            <a:endParaRPr b="0" baseline="-25000" i="0" sz="3000" u="none" cap="none" strike="noStrike">
              <a:solidFill>
                <a:srgbClr val="000000"/>
              </a:solidFill>
              <a:latin typeface="Arial"/>
              <a:ea typeface="Arial"/>
              <a:cs typeface="Arial"/>
              <a:sym typeface="Arial"/>
            </a:endParaRPr>
          </a:p>
        </p:txBody>
      </p:sp>
      <p:sp>
        <p:nvSpPr>
          <p:cNvPr id="553" name="Google Shape;553;p53"/>
          <p:cNvSpPr txBox="1"/>
          <p:nvPr/>
        </p:nvSpPr>
        <p:spPr>
          <a:xfrm rot="240000">
            <a:off x="4377424" y="3615873"/>
            <a:ext cx="770164" cy="254000"/>
          </a:xfrm>
          <a:prstGeom prst="rect">
            <a:avLst/>
          </a:prstGeom>
          <a:noFill/>
          <a:ln>
            <a:noFill/>
          </a:ln>
        </p:spPr>
        <p:txBody>
          <a:bodyPr anchorCtr="0" anchor="t" bIns="0" lIns="0" spcFirstLastPara="1" rIns="0" wrap="square" tIns="0">
            <a:spAutoFit/>
          </a:bodyPr>
          <a:lstStyle/>
          <a:p>
            <a:pPr indent="0" lvl="0" marL="0" marR="0" rtl="0" algn="l">
              <a:lnSpc>
                <a:spcPct val="82500"/>
              </a:lnSpc>
              <a:spcBef>
                <a:spcPts val="0"/>
              </a:spcBef>
              <a:spcAft>
                <a:spcPts val="0"/>
              </a:spcAft>
              <a:buClr>
                <a:srgbClr val="000000"/>
              </a:buClr>
              <a:buSzPts val="2000"/>
              <a:buFont typeface="Arial"/>
              <a:buNone/>
            </a:pPr>
            <a:r>
              <a:rPr b="1" i="0" lang="en-US" sz="2000" u="none" cap="none" strike="noStrike">
                <a:solidFill>
                  <a:srgbClr val="106BCC"/>
                </a:solidFill>
                <a:latin typeface="Arial"/>
                <a:ea typeface="Arial"/>
                <a:cs typeface="Arial"/>
                <a:sym typeface="Arial"/>
              </a:rPr>
              <a:t>“YES”</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57" name="Shape 557"/>
        <p:cNvGrpSpPr/>
        <p:nvPr/>
      </p:nvGrpSpPr>
      <p:grpSpPr>
        <a:xfrm>
          <a:off x="0" y="0"/>
          <a:ext cx="0" cy="0"/>
          <a:chOff x="0" y="0"/>
          <a:chExt cx="0" cy="0"/>
        </a:xfrm>
      </p:grpSpPr>
      <p:sp>
        <p:nvSpPr>
          <p:cNvPr id="558" name="Google Shape;558;p54"/>
          <p:cNvSpPr/>
          <p:nvPr/>
        </p:nvSpPr>
        <p:spPr>
          <a:xfrm>
            <a:off x="0" y="0"/>
            <a:ext cx="9144000" cy="5143500"/>
          </a:xfrm>
          <a:custGeom>
            <a:rect b="b" l="l" r="r" t="t"/>
            <a:pathLst>
              <a:path extrusionOk="0" h="5143500" w="9144000">
                <a:moveTo>
                  <a:pt x="9144000" y="0"/>
                </a:moveTo>
                <a:lnTo>
                  <a:pt x="0" y="0"/>
                </a:lnTo>
                <a:lnTo>
                  <a:pt x="0" y="5143500"/>
                </a:lnTo>
                <a:lnTo>
                  <a:pt x="9144000" y="5143500"/>
                </a:lnTo>
                <a:lnTo>
                  <a:pt x="9144000" y="0"/>
                </a:lnTo>
                <a:close/>
              </a:path>
            </a:pathLst>
          </a:custGeom>
          <a:solidFill>
            <a:srgbClr val="0E1A5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54"/>
          <p:cNvSpPr txBox="1"/>
          <p:nvPr/>
        </p:nvSpPr>
        <p:spPr>
          <a:xfrm>
            <a:off x="3471727" y="2249775"/>
            <a:ext cx="3941400" cy="6900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2000"/>
              <a:buFont typeface="Arial"/>
              <a:buNone/>
            </a:pPr>
            <a:r>
              <a:rPr b="1" i="0" lang="en-US" sz="2000" u="none" cap="none" strike="noStrike">
                <a:solidFill>
                  <a:srgbClr val="FF9E53"/>
                </a:solidFill>
                <a:latin typeface="Arial"/>
                <a:ea typeface="Arial"/>
                <a:cs typeface="Arial"/>
                <a:sym typeface="Arial"/>
              </a:rPr>
              <a:t>Arunjith Aravindan</a:t>
            </a:r>
            <a:endParaRPr b="0" i="0" sz="2000" u="none" cap="none" strike="noStrike">
              <a:solidFill>
                <a:srgbClr val="000000"/>
              </a:solidFill>
              <a:latin typeface="Arial"/>
              <a:ea typeface="Arial"/>
              <a:cs typeface="Arial"/>
              <a:sym typeface="Arial"/>
            </a:endParaRPr>
          </a:p>
          <a:p>
            <a:pPr indent="0" lvl="0" marL="12700" marR="0" rtl="0" algn="l">
              <a:lnSpc>
                <a:spcPct val="100000"/>
              </a:lnSpc>
              <a:spcBef>
                <a:spcPts val="0"/>
              </a:spcBef>
              <a:spcAft>
                <a:spcPts val="0"/>
              </a:spcAft>
              <a:buClr>
                <a:srgbClr val="000000"/>
              </a:buClr>
              <a:buSzPts val="1200"/>
              <a:buFont typeface="Arial"/>
              <a:buNone/>
            </a:pPr>
            <a:r>
              <a:rPr b="0" i="0" lang="en-US" sz="1200" u="sng" cap="none" strike="noStrike">
                <a:solidFill>
                  <a:schemeClr val="lt1"/>
                </a:solidFill>
                <a:latin typeface="Arial"/>
                <a:ea typeface="Arial"/>
                <a:cs typeface="Arial"/>
                <a:sym typeface="Arial"/>
                <a:hlinkClick r:id="rId3">
                  <a:extLst>
                    <a:ext uri="{A12FA001-AC4F-418D-AE19-62706E023703}">
                      <ahyp:hlinkClr val="tx"/>
                    </a:ext>
                  </a:extLst>
                </a:hlinkClick>
              </a:rPr>
              <a:t>https://www.linkedin.com/in/arunjith-a-0b9b4652/</a:t>
            </a:r>
            <a:endParaRPr b="0"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n-US" sz="1200" u="sng" cap="none" strike="noStrike">
                <a:solidFill>
                  <a:schemeClr val="lt1"/>
                </a:solidFill>
                <a:latin typeface="Arial"/>
                <a:ea typeface="Arial"/>
                <a:cs typeface="Arial"/>
                <a:sym typeface="Arial"/>
                <a:hlinkClick r:id="rId4">
                  <a:extLst>
                    <a:ext uri="{A12FA001-AC4F-418D-AE19-62706E023703}">
                      <ahyp:hlinkClr val="tx"/>
                    </a:ext>
                  </a:extLst>
                </a:hlinkClick>
              </a:rPr>
              <a:t>https://www.facebook.com/arunjith.a</a:t>
            </a:r>
            <a:endParaRPr b="0" i="0" sz="1200" u="none" cap="none" strike="noStrike">
              <a:solidFill>
                <a:schemeClr val="lt1"/>
              </a:solidFill>
              <a:latin typeface="Arial"/>
              <a:ea typeface="Arial"/>
              <a:cs typeface="Arial"/>
              <a:sym typeface="Arial"/>
            </a:endParaRPr>
          </a:p>
        </p:txBody>
      </p:sp>
      <p:sp>
        <p:nvSpPr>
          <p:cNvPr id="560" name="Google Shape;560;p54"/>
          <p:cNvSpPr txBox="1"/>
          <p:nvPr>
            <p:ph type="title"/>
          </p:nvPr>
        </p:nvSpPr>
        <p:spPr>
          <a:xfrm>
            <a:off x="728595" y="380075"/>
            <a:ext cx="4201500" cy="6747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SzPts val="1400"/>
              <a:buNone/>
            </a:pPr>
            <a:r>
              <a:rPr lang="en-US" sz="4300">
                <a:solidFill>
                  <a:srgbClr val="FFFFFF"/>
                </a:solidFill>
              </a:rPr>
              <a:t>Talk to me!</a:t>
            </a:r>
            <a:endParaRPr sz="4300"/>
          </a:p>
        </p:txBody>
      </p:sp>
      <p:pic>
        <p:nvPicPr>
          <p:cNvPr id="561" name="Google Shape;561;p54"/>
          <p:cNvPicPr preferRelativeResize="0"/>
          <p:nvPr/>
        </p:nvPicPr>
        <p:blipFill rotWithShape="1">
          <a:blip r:embed="rId5">
            <a:alphaModFix/>
          </a:blip>
          <a:srcRect b="0" l="0" r="0" t="0"/>
          <a:stretch/>
        </p:blipFill>
        <p:spPr>
          <a:xfrm>
            <a:off x="1374289" y="1838975"/>
            <a:ext cx="1465575" cy="1465575"/>
          </a:xfrm>
          <a:prstGeom prst="rect">
            <a:avLst/>
          </a:prstGeom>
          <a:noFill/>
          <a:ln>
            <a:noFill/>
          </a:ln>
        </p:spPr>
      </p:pic>
      <p:sp>
        <p:nvSpPr>
          <p:cNvPr id="562" name="Google Shape;562;p54"/>
          <p:cNvSpPr/>
          <p:nvPr/>
        </p:nvSpPr>
        <p:spPr>
          <a:xfrm>
            <a:off x="1379950" y="1838975"/>
            <a:ext cx="1465869" cy="1465579"/>
          </a:xfrm>
          <a:custGeom>
            <a:rect b="b" l="l" r="r" t="t"/>
            <a:pathLst>
              <a:path extrusionOk="0" h="1465579" w="1515110">
                <a:moveTo>
                  <a:pt x="757237" y="0"/>
                </a:moveTo>
                <a:lnTo>
                  <a:pt x="708807" y="1493"/>
                </a:lnTo>
                <a:lnTo>
                  <a:pt x="660543" y="5971"/>
                </a:lnTo>
                <a:lnTo>
                  <a:pt x="612604" y="13434"/>
                </a:lnTo>
                <a:lnTo>
                  <a:pt x="565147" y="23879"/>
                </a:lnTo>
                <a:lnTo>
                  <a:pt x="518332" y="37307"/>
                </a:lnTo>
                <a:lnTo>
                  <a:pt x="472315" y="53716"/>
                </a:lnTo>
                <a:lnTo>
                  <a:pt x="427256" y="73105"/>
                </a:lnTo>
                <a:lnTo>
                  <a:pt x="383312" y="95473"/>
                </a:lnTo>
                <a:lnTo>
                  <a:pt x="340641" y="120818"/>
                </a:lnTo>
                <a:lnTo>
                  <a:pt x="299403" y="149140"/>
                </a:lnTo>
                <a:lnTo>
                  <a:pt x="259754" y="180437"/>
                </a:lnTo>
                <a:lnTo>
                  <a:pt x="221853" y="214709"/>
                </a:lnTo>
                <a:lnTo>
                  <a:pt x="186419" y="251367"/>
                </a:lnTo>
                <a:lnTo>
                  <a:pt x="154066" y="289720"/>
                </a:lnTo>
                <a:lnTo>
                  <a:pt x="124794" y="329614"/>
                </a:lnTo>
                <a:lnTo>
                  <a:pt x="98603" y="370896"/>
                </a:lnTo>
                <a:lnTo>
                  <a:pt x="75493" y="413411"/>
                </a:lnTo>
                <a:lnTo>
                  <a:pt x="55465" y="457007"/>
                </a:lnTo>
                <a:lnTo>
                  <a:pt x="38517" y="501528"/>
                </a:lnTo>
                <a:lnTo>
                  <a:pt x="24651" y="546820"/>
                </a:lnTo>
                <a:lnTo>
                  <a:pt x="13866" y="592731"/>
                </a:lnTo>
                <a:lnTo>
                  <a:pt x="6162" y="639106"/>
                </a:lnTo>
                <a:lnTo>
                  <a:pt x="1540" y="685790"/>
                </a:lnTo>
                <a:lnTo>
                  <a:pt x="0" y="732631"/>
                </a:lnTo>
                <a:lnTo>
                  <a:pt x="1540" y="779471"/>
                </a:lnTo>
                <a:lnTo>
                  <a:pt x="6162" y="826156"/>
                </a:lnTo>
                <a:lnTo>
                  <a:pt x="13866" y="872531"/>
                </a:lnTo>
                <a:lnTo>
                  <a:pt x="24651" y="918441"/>
                </a:lnTo>
                <a:lnTo>
                  <a:pt x="38517" y="963734"/>
                </a:lnTo>
                <a:lnTo>
                  <a:pt x="55465" y="1008255"/>
                </a:lnTo>
                <a:lnTo>
                  <a:pt x="75493" y="1051850"/>
                </a:lnTo>
                <a:lnTo>
                  <a:pt x="98603" y="1094366"/>
                </a:lnTo>
                <a:lnTo>
                  <a:pt x="124794" y="1135648"/>
                </a:lnTo>
                <a:lnTo>
                  <a:pt x="154066" y="1175542"/>
                </a:lnTo>
                <a:lnTo>
                  <a:pt x="186419" y="1213895"/>
                </a:lnTo>
                <a:lnTo>
                  <a:pt x="221853" y="1250553"/>
                </a:lnTo>
                <a:lnTo>
                  <a:pt x="256777" y="1282291"/>
                </a:lnTo>
                <a:lnTo>
                  <a:pt x="293208" y="1311490"/>
                </a:lnTo>
                <a:lnTo>
                  <a:pt x="331019" y="1338150"/>
                </a:lnTo>
                <a:lnTo>
                  <a:pt x="370084" y="1362272"/>
                </a:lnTo>
                <a:lnTo>
                  <a:pt x="410279" y="1383854"/>
                </a:lnTo>
                <a:lnTo>
                  <a:pt x="451478" y="1402897"/>
                </a:lnTo>
                <a:lnTo>
                  <a:pt x="493555" y="1419401"/>
                </a:lnTo>
                <a:lnTo>
                  <a:pt x="536385" y="1433366"/>
                </a:lnTo>
                <a:lnTo>
                  <a:pt x="579842" y="1444791"/>
                </a:lnTo>
                <a:lnTo>
                  <a:pt x="623801" y="1453678"/>
                </a:lnTo>
                <a:lnTo>
                  <a:pt x="668137" y="1460026"/>
                </a:lnTo>
                <a:lnTo>
                  <a:pt x="712723" y="1463835"/>
                </a:lnTo>
                <a:lnTo>
                  <a:pt x="757435" y="1465104"/>
                </a:lnTo>
                <a:lnTo>
                  <a:pt x="802147" y="1463835"/>
                </a:lnTo>
                <a:lnTo>
                  <a:pt x="846734" y="1460026"/>
                </a:lnTo>
                <a:lnTo>
                  <a:pt x="891070" y="1453678"/>
                </a:lnTo>
                <a:lnTo>
                  <a:pt x="935029" y="1444792"/>
                </a:lnTo>
                <a:lnTo>
                  <a:pt x="978486" y="1433366"/>
                </a:lnTo>
                <a:lnTo>
                  <a:pt x="1021316" y="1419401"/>
                </a:lnTo>
                <a:lnTo>
                  <a:pt x="1063393" y="1402897"/>
                </a:lnTo>
                <a:lnTo>
                  <a:pt x="1104592" y="1383854"/>
                </a:lnTo>
                <a:lnTo>
                  <a:pt x="1144786" y="1362272"/>
                </a:lnTo>
                <a:lnTo>
                  <a:pt x="1183852" y="1338151"/>
                </a:lnTo>
                <a:lnTo>
                  <a:pt x="1221663" y="1311490"/>
                </a:lnTo>
                <a:lnTo>
                  <a:pt x="1258093" y="1282291"/>
                </a:lnTo>
                <a:lnTo>
                  <a:pt x="1293018" y="1250553"/>
                </a:lnTo>
                <a:lnTo>
                  <a:pt x="1328452" y="1213895"/>
                </a:lnTo>
                <a:lnTo>
                  <a:pt x="1360805" y="1175542"/>
                </a:lnTo>
                <a:lnTo>
                  <a:pt x="1390077" y="1135648"/>
                </a:lnTo>
                <a:lnTo>
                  <a:pt x="1416268" y="1094366"/>
                </a:lnTo>
                <a:lnTo>
                  <a:pt x="1439378" y="1051850"/>
                </a:lnTo>
                <a:lnTo>
                  <a:pt x="1459407" y="1008255"/>
                </a:lnTo>
                <a:lnTo>
                  <a:pt x="1476354" y="963734"/>
                </a:lnTo>
                <a:lnTo>
                  <a:pt x="1490220" y="918441"/>
                </a:lnTo>
                <a:lnTo>
                  <a:pt x="1501005" y="872531"/>
                </a:lnTo>
                <a:lnTo>
                  <a:pt x="1508708" y="826156"/>
                </a:lnTo>
                <a:lnTo>
                  <a:pt x="1513330" y="779471"/>
                </a:lnTo>
                <a:lnTo>
                  <a:pt x="1514871" y="732631"/>
                </a:lnTo>
                <a:lnTo>
                  <a:pt x="1513330" y="685790"/>
                </a:lnTo>
                <a:lnTo>
                  <a:pt x="1508708" y="639106"/>
                </a:lnTo>
                <a:lnTo>
                  <a:pt x="1501004" y="592731"/>
                </a:lnTo>
                <a:lnTo>
                  <a:pt x="1490220" y="546820"/>
                </a:lnTo>
                <a:lnTo>
                  <a:pt x="1476354" y="501528"/>
                </a:lnTo>
                <a:lnTo>
                  <a:pt x="1459406" y="457007"/>
                </a:lnTo>
                <a:lnTo>
                  <a:pt x="1439378" y="413411"/>
                </a:lnTo>
                <a:lnTo>
                  <a:pt x="1416268" y="370896"/>
                </a:lnTo>
                <a:lnTo>
                  <a:pt x="1390077" y="329614"/>
                </a:lnTo>
                <a:lnTo>
                  <a:pt x="1360805" y="289720"/>
                </a:lnTo>
                <a:lnTo>
                  <a:pt x="1328452" y="251367"/>
                </a:lnTo>
                <a:lnTo>
                  <a:pt x="1293018" y="214709"/>
                </a:lnTo>
                <a:lnTo>
                  <a:pt x="1255109" y="180437"/>
                </a:lnTo>
                <a:lnTo>
                  <a:pt x="1215439" y="149140"/>
                </a:lnTo>
                <a:lnTo>
                  <a:pt x="1174167" y="120818"/>
                </a:lnTo>
                <a:lnTo>
                  <a:pt x="1131456" y="95473"/>
                </a:lnTo>
                <a:lnTo>
                  <a:pt x="1087466" y="73105"/>
                </a:lnTo>
                <a:lnTo>
                  <a:pt x="1042357" y="53716"/>
                </a:lnTo>
                <a:lnTo>
                  <a:pt x="996292" y="37307"/>
                </a:lnTo>
                <a:lnTo>
                  <a:pt x="949430" y="23879"/>
                </a:lnTo>
                <a:lnTo>
                  <a:pt x="901932" y="13434"/>
                </a:lnTo>
                <a:lnTo>
                  <a:pt x="853961" y="5971"/>
                </a:lnTo>
                <a:lnTo>
                  <a:pt x="805675" y="1493"/>
                </a:lnTo>
                <a:lnTo>
                  <a:pt x="757237" y="0"/>
                </a:lnTo>
                <a:close/>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g33acba9b9d3_0_29"/>
          <p:cNvSpPr txBox="1"/>
          <p:nvPr>
            <p:ph type="title"/>
          </p:nvPr>
        </p:nvSpPr>
        <p:spPr>
          <a:xfrm>
            <a:off x="352813" y="380072"/>
            <a:ext cx="8438400" cy="400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t/>
            </a:r>
            <a:endParaRPr/>
          </a:p>
        </p:txBody>
      </p:sp>
      <p:sp>
        <p:nvSpPr>
          <p:cNvPr id="568" name="Google Shape;568;g33acba9b9d3_0_29"/>
          <p:cNvSpPr txBox="1"/>
          <p:nvPr>
            <p:ph idx="1" type="body"/>
          </p:nvPr>
        </p:nvSpPr>
        <p:spPr>
          <a:xfrm>
            <a:off x="4272303" y="2086027"/>
            <a:ext cx="4566300" cy="2310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4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g33947cc111d_0_74"/>
          <p:cNvSpPr/>
          <p:nvPr/>
        </p:nvSpPr>
        <p:spPr>
          <a:xfrm>
            <a:off x="6044819" y="1624138"/>
            <a:ext cx="0" cy="2658745"/>
          </a:xfrm>
          <a:custGeom>
            <a:rect b="b" l="l" r="r" t="t"/>
            <a:pathLst>
              <a:path extrusionOk="0" h="2658745" w="120000">
                <a:moveTo>
                  <a:pt x="0" y="0"/>
                </a:moveTo>
                <a:lnTo>
                  <a:pt x="0" y="2658300"/>
                </a:lnTo>
              </a:path>
            </a:pathLst>
          </a:custGeom>
          <a:noFill/>
          <a:ln cap="flat" cmpd="sng" w="28575">
            <a:solidFill>
              <a:srgbClr val="F0B33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g33947cc111d_0_74"/>
          <p:cNvSpPr txBox="1"/>
          <p:nvPr/>
        </p:nvSpPr>
        <p:spPr>
          <a:xfrm>
            <a:off x="887489" y="1870754"/>
            <a:ext cx="4772700" cy="2352600"/>
          </a:xfrm>
          <a:prstGeom prst="rect">
            <a:avLst/>
          </a:prstGeom>
          <a:noFill/>
          <a:ln>
            <a:noFill/>
          </a:ln>
        </p:spPr>
        <p:txBody>
          <a:bodyPr anchorCtr="0" anchor="t" bIns="0" lIns="0" spcFirstLastPara="1" rIns="0" wrap="square" tIns="96500">
            <a:spAutoFit/>
          </a:bodyPr>
          <a:lstStyle/>
          <a:p>
            <a:pPr indent="-169545" lvl="0" marL="182245"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Where are we in the MySQL lifecycle journey?</a:t>
            </a:r>
            <a:endParaRPr b="0" i="0" sz="1700" u="none" cap="none" strike="noStrike">
              <a:solidFill>
                <a:srgbClr val="000000"/>
              </a:solidFill>
              <a:latin typeface="Arial"/>
              <a:ea typeface="Arial"/>
              <a:cs typeface="Arial"/>
              <a:sym typeface="Arial"/>
            </a:endParaRPr>
          </a:p>
          <a:p>
            <a:pPr indent="-169545" lvl="0" marL="182245" marR="0" rtl="0" algn="l">
              <a:lnSpc>
                <a:spcPct val="100000"/>
              </a:lnSpc>
              <a:spcBef>
                <a:spcPts val="66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Why are the instances still running on MySQL version 5.7?</a:t>
            </a:r>
            <a:endParaRPr b="0" i="0" sz="1700" u="none" cap="none" strike="noStrike">
              <a:solidFill>
                <a:srgbClr val="000000"/>
              </a:solidFill>
              <a:latin typeface="Arial"/>
              <a:ea typeface="Arial"/>
              <a:cs typeface="Arial"/>
              <a:sym typeface="Arial"/>
            </a:endParaRPr>
          </a:p>
          <a:p>
            <a:pPr indent="-169545" lvl="0" marL="182245" marR="0" rtl="0" algn="l">
              <a:lnSpc>
                <a:spcPct val="100000"/>
              </a:lnSpc>
              <a:spcBef>
                <a:spcPts val="66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Upgrade to MySQL 8.0: facts or urban legends!</a:t>
            </a:r>
            <a:endParaRPr b="0" i="0" sz="1700" u="none" cap="none" strike="noStrike">
              <a:solidFill>
                <a:srgbClr val="000000"/>
              </a:solidFill>
              <a:latin typeface="Arial"/>
              <a:ea typeface="Arial"/>
              <a:cs typeface="Arial"/>
              <a:sym typeface="Arial"/>
            </a:endParaRPr>
          </a:p>
          <a:p>
            <a:pPr indent="-169545" lvl="0" marL="182245" marR="0" rtl="0" algn="l">
              <a:lnSpc>
                <a:spcPct val="100000"/>
              </a:lnSpc>
              <a:spcBef>
                <a:spcPts val="66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MySQL 8 key changes!</a:t>
            </a:r>
            <a:endParaRPr b="0" i="0" sz="1700" u="none" cap="none" strike="noStrike">
              <a:solidFill>
                <a:srgbClr val="000000"/>
              </a:solidFill>
              <a:latin typeface="Arial"/>
              <a:ea typeface="Arial"/>
              <a:cs typeface="Arial"/>
              <a:sym typeface="Arial"/>
            </a:endParaRPr>
          </a:p>
          <a:p>
            <a:pPr indent="-169545" lvl="0" marL="182245" marR="0" rtl="0" algn="l">
              <a:lnSpc>
                <a:spcPct val="100000"/>
              </a:lnSpc>
              <a:spcBef>
                <a:spcPts val="66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MySQL 8.0 vs. 8.4!</a:t>
            </a:r>
            <a:endParaRPr b="0" i="0" sz="1700" u="none" cap="none" strike="noStrike">
              <a:solidFill>
                <a:srgbClr val="000000"/>
              </a:solidFill>
              <a:latin typeface="Arial"/>
              <a:ea typeface="Arial"/>
              <a:cs typeface="Arial"/>
              <a:sym typeface="Arial"/>
            </a:endParaRPr>
          </a:p>
          <a:p>
            <a:pPr indent="0" lvl="0" marL="457200" marR="0" rtl="0" algn="l">
              <a:lnSpc>
                <a:spcPct val="100000"/>
              </a:lnSpc>
              <a:spcBef>
                <a:spcPts val="66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117" name="Google Shape;117;g33947cc111d_0_74"/>
          <p:cNvSpPr txBox="1"/>
          <p:nvPr>
            <p:ph type="title"/>
          </p:nvPr>
        </p:nvSpPr>
        <p:spPr>
          <a:xfrm>
            <a:off x="352813" y="380072"/>
            <a:ext cx="8438400" cy="703200"/>
          </a:xfrm>
          <a:prstGeom prst="rect">
            <a:avLst/>
          </a:prstGeom>
          <a:noFill/>
          <a:ln>
            <a:noFill/>
          </a:ln>
        </p:spPr>
        <p:txBody>
          <a:bodyPr anchorCtr="0" anchor="t" bIns="0" lIns="0" spcFirstLastPara="1" rIns="0" wrap="square" tIns="299875">
            <a:spAutoFit/>
          </a:bodyPr>
          <a:lstStyle/>
          <a:p>
            <a:pPr indent="0" lvl="0" marL="499743" rtl="0" algn="l">
              <a:lnSpc>
                <a:spcPct val="100000"/>
              </a:lnSpc>
              <a:spcBef>
                <a:spcPts val="0"/>
              </a:spcBef>
              <a:spcAft>
                <a:spcPts val="0"/>
              </a:spcAft>
              <a:buSzPts val="1400"/>
              <a:buNone/>
            </a:pPr>
            <a:r>
              <a:rPr lang="en-US">
                <a:solidFill>
                  <a:srgbClr val="000000"/>
                </a:solidFill>
              </a:rPr>
              <a:t>Agenda</a:t>
            </a:r>
            <a:endParaRPr/>
          </a:p>
        </p:txBody>
      </p:sp>
      <p:grpSp>
        <p:nvGrpSpPr>
          <p:cNvPr id="118" name="Google Shape;118;g33947cc111d_0_74"/>
          <p:cNvGrpSpPr/>
          <p:nvPr/>
        </p:nvGrpSpPr>
        <p:grpSpPr>
          <a:xfrm>
            <a:off x="6766487" y="2314493"/>
            <a:ext cx="1421364" cy="1317588"/>
            <a:chOff x="6766487" y="2314493"/>
            <a:chExt cx="1421364" cy="1317588"/>
          </a:xfrm>
        </p:grpSpPr>
        <p:pic>
          <p:nvPicPr>
            <p:cNvPr id="119" name="Google Shape;119;g33947cc111d_0_74"/>
            <p:cNvPicPr preferRelativeResize="0"/>
            <p:nvPr/>
          </p:nvPicPr>
          <p:blipFill rotWithShape="1">
            <a:blip r:embed="rId3">
              <a:alphaModFix/>
            </a:blip>
            <a:srcRect b="0" l="0" r="0" t="0"/>
            <a:stretch/>
          </p:blipFill>
          <p:spPr>
            <a:xfrm>
              <a:off x="6766487" y="2314493"/>
              <a:ext cx="1421364" cy="1317588"/>
            </a:xfrm>
            <a:prstGeom prst="rect">
              <a:avLst/>
            </a:prstGeom>
            <a:noFill/>
            <a:ln>
              <a:noFill/>
            </a:ln>
          </p:spPr>
        </p:pic>
        <p:pic>
          <p:nvPicPr>
            <p:cNvPr id="120" name="Google Shape;120;g33947cc111d_0_74"/>
            <p:cNvPicPr preferRelativeResize="0"/>
            <p:nvPr/>
          </p:nvPicPr>
          <p:blipFill rotWithShape="1">
            <a:blip r:embed="rId4">
              <a:alphaModFix/>
            </a:blip>
            <a:srcRect b="0" l="0" r="0" t="0"/>
            <a:stretch/>
          </p:blipFill>
          <p:spPr>
            <a:xfrm>
              <a:off x="6804587" y="2332593"/>
              <a:ext cx="1345164" cy="1241388"/>
            </a:xfrm>
            <a:prstGeom prst="rect">
              <a:avLst/>
            </a:prstGeom>
            <a:noFill/>
            <a:ln>
              <a:noFill/>
            </a:ln>
          </p:spPr>
        </p:pic>
      </p:grpSp>
      <p:sp>
        <p:nvSpPr>
          <p:cNvPr id="121" name="Google Shape;121;g33947cc111d_0_74"/>
          <p:cNvSpPr txBox="1"/>
          <p:nvPr>
            <p:ph idx="11" type="ftr"/>
          </p:nvPr>
        </p:nvSpPr>
        <p:spPr>
          <a:xfrm>
            <a:off x="442299" y="4879606"/>
            <a:ext cx="2269200" cy="107700"/>
          </a:xfrm>
          <a:prstGeom prst="rect">
            <a:avLst/>
          </a:prstGeom>
          <a:noFill/>
          <a:ln>
            <a:noFill/>
          </a:ln>
        </p:spPr>
        <p:txBody>
          <a:bodyPr anchorCtr="0" anchor="t" bIns="0" lIns="0" spcFirstLastPara="1" rIns="0" wrap="square" tIns="0">
            <a:spAutoFit/>
          </a:bodyPr>
          <a:lstStyle/>
          <a:p>
            <a:pPr indent="0" lvl="0" marL="12700" rtl="0" algn="l">
              <a:lnSpc>
                <a:spcPct val="111428"/>
              </a:lnSpc>
              <a:spcBef>
                <a:spcPts val="0"/>
              </a:spcBef>
              <a:spcAft>
                <a:spcPts val="0"/>
              </a:spcAft>
              <a:buSzPts val="1400"/>
              <a:buNone/>
            </a:pPr>
            <a:r>
              <a:rPr lang="en-US"/>
              <a:t>© Copyright 2023 Percona® LLC. All rights reserved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4"/>
          <p:cNvSpPr txBox="1"/>
          <p:nvPr>
            <p:ph type="title"/>
          </p:nvPr>
        </p:nvSpPr>
        <p:spPr>
          <a:xfrm>
            <a:off x="1267600" y="1233932"/>
            <a:ext cx="6609080" cy="5435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SzPts val="1400"/>
              <a:buNone/>
            </a:pPr>
            <a:r>
              <a:rPr b="0" lang="en-US" sz="3400">
                <a:solidFill>
                  <a:srgbClr val="FFFFFF"/>
                </a:solidFill>
                <a:latin typeface="Arial"/>
                <a:ea typeface="Arial"/>
                <a:cs typeface="Arial"/>
                <a:sym typeface="Arial"/>
              </a:rPr>
              <a:t>Where are we in MySQL lifecycle?</a:t>
            </a:r>
            <a:endParaRPr sz="3400">
              <a:latin typeface="Arial"/>
              <a:ea typeface="Arial"/>
              <a:cs typeface="Arial"/>
              <a:sym typeface="Arial"/>
            </a:endParaRPr>
          </a:p>
        </p:txBody>
      </p:sp>
      <p:grpSp>
        <p:nvGrpSpPr>
          <p:cNvPr id="127" name="Google Shape;127;p4"/>
          <p:cNvGrpSpPr/>
          <p:nvPr/>
        </p:nvGrpSpPr>
        <p:grpSpPr>
          <a:xfrm>
            <a:off x="3861318" y="2331633"/>
            <a:ext cx="1421364" cy="1317588"/>
            <a:chOff x="3861318" y="2331633"/>
            <a:chExt cx="1421364" cy="1317588"/>
          </a:xfrm>
        </p:grpSpPr>
        <p:pic>
          <p:nvPicPr>
            <p:cNvPr id="128" name="Google Shape;128;p4"/>
            <p:cNvPicPr preferRelativeResize="0"/>
            <p:nvPr/>
          </p:nvPicPr>
          <p:blipFill rotWithShape="1">
            <a:blip r:embed="rId3">
              <a:alphaModFix/>
            </a:blip>
            <a:srcRect b="0" l="0" r="0" t="0"/>
            <a:stretch/>
          </p:blipFill>
          <p:spPr>
            <a:xfrm>
              <a:off x="3861318" y="2331633"/>
              <a:ext cx="1421364" cy="1317588"/>
            </a:xfrm>
            <a:prstGeom prst="rect">
              <a:avLst/>
            </a:prstGeom>
            <a:noFill/>
            <a:ln>
              <a:noFill/>
            </a:ln>
          </p:spPr>
        </p:pic>
        <p:pic>
          <p:nvPicPr>
            <p:cNvPr id="129" name="Google Shape;129;p4"/>
            <p:cNvPicPr preferRelativeResize="0"/>
            <p:nvPr/>
          </p:nvPicPr>
          <p:blipFill rotWithShape="1">
            <a:blip r:embed="rId4">
              <a:alphaModFix/>
            </a:blip>
            <a:srcRect b="0" l="0" r="0" t="0"/>
            <a:stretch/>
          </p:blipFill>
          <p:spPr>
            <a:xfrm>
              <a:off x="3899418" y="2349733"/>
              <a:ext cx="1345164" cy="1241388"/>
            </a:xfrm>
            <a:prstGeom prst="rect">
              <a:avLst/>
            </a:prstGeom>
            <a:noFill/>
            <a:ln>
              <a:noFill/>
            </a:ln>
          </p:spPr>
        </p:pic>
      </p:grpSp>
      <p:sp>
        <p:nvSpPr>
          <p:cNvPr id="130" name="Google Shape;130;p4"/>
          <p:cNvSpPr txBox="1"/>
          <p:nvPr>
            <p:ph idx="11" type="ftr"/>
          </p:nvPr>
        </p:nvSpPr>
        <p:spPr>
          <a:xfrm>
            <a:off x="442299" y="4879606"/>
            <a:ext cx="2269144" cy="190500"/>
          </a:xfrm>
          <a:prstGeom prst="rect">
            <a:avLst/>
          </a:prstGeom>
          <a:noFill/>
          <a:ln>
            <a:noFill/>
          </a:ln>
        </p:spPr>
        <p:txBody>
          <a:bodyPr anchorCtr="0" anchor="t" bIns="0" lIns="0" spcFirstLastPara="1" rIns="0" wrap="square" tIns="76200">
            <a:spAutoFit/>
          </a:bodyPr>
          <a:lstStyle/>
          <a:p>
            <a:pPr indent="0" lvl="0" marL="197485" rtl="0" algn="l">
              <a:lnSpc>
                <a:spcPct val="111428"/>
              </a:lnSpc>
              <a:spcBef>
                <a:spcPts val="0"/>
              </a:spcBef>
              <a:spcAft>
                <a:spcPts val="0"/>
              </a:spcAft>
              <a:buSzPts val="1400"/>
              <a:buNone/>
            </a:pPr>
            <a:r>
              <a:rPr lang="en-US"/>
              <a:t>© Copyright 2023 Percona® LLC. All rights reserved</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g2c148879684_0_79"/>
          <p:cNvSpPr/>
          <p:nvPr/>
        </p:nvSpPr>
        <p:spPr>
          <a:xfrm>
            <a:off x="6044819" y="1624138"/>
            <a:ext cx="0" cy="2658745"/>
          </a:xfrm>
          <a:custGeom>
            <a:rect b="b" l="l" r="r" t="t"/>
            <a:pathLst>
              <a:path extrusionOk="0" h="2658745" w="120000">
                <a:moveTo>
                  <a:pt x="0" y="0"/>
                </a:moveTo>
                <a:lnTo>
                  <a:pt x="0" y="2658300"/>
                </a:lnTo>
              </a:path>
            </a:pathLst>
          </a:custGeom>
          <a:noFill/>
          <a:ln cap="flat" cmpd="sng" w="28575">
            <a:solidFill>
              <a:srgbClr val="F0B33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g2c148879684_0_79"/>
          <p:cNvSpPr txBox="1"/>
          <p:nvPr/>
        </p:nvSpPr>
        <p:spPr>
          <a:xfrm>
            <a:off x="6166901" y="2261335"/>
            <a:ext cx="2849100" cy="1311300"/>
          </a:xfrm>
          <a:prstGeom prst="rect">
            <a:avLst/>
          </a:prstGeom>
          <a:noFill/>
          <a:ln>
            <a:noFill/>
          </a:ln>
        </p:spPr>
        <p:txBody>
          <a:bodyPr anchorCtr="0" anchor="t" bIns="0" lIns="0" spcFirstLastPara="1" rIns="0" wrap="square" tIns="45075">
            <a:spAutoFit/>
          </a:bodyPr>
          <a:lstStyle/>
          <a:p>
            <a:pPr indent="-147320" lvl="0" marL="159385" marR="415925" rtl="0" algn="l">
              <a:lnSpc>
                <a:spcPct val="105517"/>
              </a:lnSpc>
              <a:spcBef>
                <a:spcPts val="0"/>
              </a:spcBef>
              <a:spcAft>
                <a:spcPts val="0"/>
              </a:spcAft>
              <a:buClr>
                <a:srgbClr val="000000"/>
              </a:buClr>
              <a:buSzPts val="1450"/>
              <a:buFont typeface="Arial"/>
              <a:buChar char="•"/>
            </a:pPr>
            <a:r>
              <a:rPr b="0" i="0" lang="en-US" sz="1450" u="none" cap="none" strike="noStrike">
                <a:solidFill>
                  <a:srgbClr val="000000"/>
                </a:solidFill>
                <a:latin typeface="Arial"/>
                <a:ea typeface="Arial"/>
                <a:cs typeface="Arial"/>
                <a:sym typeface="Arial"/>
              </a:rPr>
              <a:t>Lifecycle of MySQL 5.7 was spanned across 8 years</a:t>
            </a:r>
            <a:endParaRPr b="0" i="0" sz="1450" u="none" cap="none" strike="noStrike">
              <a:solidFill>
                <a:srgbClr val="000000"/>
              </a:solidFill>
              <a:latin typeface="Arial"/>
              <a:ea typeface="Arial"/>
              <a:cs typeface="Arial"/>
              <a:sym typeface="Arial"/>
            </a:endParaRPr>
          </a:p>
          <a:p>
            <a:pPr indent="-147320" lvl="0" marL="159385" marR="5080" rtl="0" algn="l">
              <a:lnSpc>
                <a:spcPct val="105517"/>
              </a:lnSpc>
              <a:spcBef>
                <a:spcPts val="785"/>
              </a:spcBef>
              <a:spcAft>
                <a:spcPts val="0"/>
              </a:spcAft>
              <a:buClr>
                <a:srgbClr val="000000"/>
              </a:buClr>
              <a:buSzPts val="1450"/>
              <a:buFont typeface="Arial"/>
              <a:buChar char="•"/>
            </a:pPr>
            <a:r>
              <a:rPr b="0" i="0" lang="en-US" sz="1450" u="none" cap="none" strike="noStrike">
                <a:solidFill>
                  <a:srgbClr val="000000"/>
                </a:solidFill>
                <a:latin typeface="Arial"/>
                <a:ea typeface="Arial"/>
                <a:cs typeface="Arial"/>
                <a:sym typeface="Arial"/>
              </a:rPr>
              <a:t>Extended support ended on MySQL 5.7</a:t>
            </a:r>
            <a:endParaRPr b="0" i="0" sz="1450" u="none" cap="none" strike="noStrike">
              <a:solidFill>
                <a:srgbClr val="000000"/>
              </a:solidFill>
              <a:latin typeface="Arial"/>
              <a:ea typeface="Arial"/>
              <a:cs typeface="Arial"/>
              <a:sym typeface="Arial"/>
            </a:endParaRPr>
          </a:p>
        </p:txBody>
      </p:sp>
      <p:sp>
        <p:nvSpPr>
          <p:cNvPr id="137" name="Google Shape;137;g2c148879684_0_79"/>
          <p:cNvSpPr txBox="1"/>
          <p:nvPr>
            <p:ph type="title"/>
          </p:nvPr>
        </p:nvSpPr>
        <p:spPr>
          <a:xfrm>
            <a:off x="352813" y="380072"/>
            <a:ext cx="8438400" cy="703200"/>
          </a:xfrm>
          <a:prstGeom prst="rect">
            <a:avLst/>
          </a:prstGeom>
          <a:noFill/>
          <a:ln>
            <a:noFill/>
          </a:ln>
        </p:spPr>
        <p:txBody>
          <a:bodyPr anchorCtr="0" anchor="t" bIns="0" lIns="0" spcFirstLastPara="1" rIns="0" wrap="square" tIns="299875">
            <a:spAutoFit/>
          </a:bodyPr>
          <a:lstStyle/>
          <a:p>
            <a:pPr indent="0" lvl="0" marL="499744" rtl="0" algn="l">
              <a:lnSpc>
                <a:spcPct val="100000"/>
              </a:lnSpc>
              <a:spcBef>
                <a:spcPts val="0"/>
              </a:spcBef>
              <a:spcAft>
                <a:spcPts val="0"/>
              </a:spcAft>
              <a:buSzPts val="1400"/>
              <a:buNone/>
            </a:pPr>
            <a:r>
              <a:rPr lang="en-US"/>
              <a:t>MySQL 5.7 lifecycle</a:t>
            </a:r>
            <a:endParaRPr/>
          </a:p>
        </p:txBody>
      </p:sp>
      <p:grpSp>
        <p:nvGrpSpPr>
          <p:cNvPr id="138" name="Google Shape;138;g2c148879684_0_79"/>
          <p:cNvGrpSpPr/>
          <p:nvPr/>
        </p:nvGrpSpPr>
        <p:grpSpPr>
          <a:xfrm>
            <a:off x="591342" y="2982727"/>
            <a:ext cx="4814148" cy="121920"/>
            <a:chOff x="591342" y="2982727"/>
            <a:chExt cx="4814148" cy="121920"/>
          </a:xfrm>
        </p:grpSpPr>
        <p:sp>
          <p:nvSpPr>
            <p:cNvPr id="139" name="Google Shape;139;g2c148879684_0_79"/>
            <p:cNvSpPr/>
            <p:nvPr/>
          </p:nvSpPr>
          <p:spPr>
            <a:xfrm>
              <a:off x="651762" y="3043687"/>
              <a:ext cx="3975735" cy="0"/>
            </a:xfrm>
            <a:custGeom>
              <a:rect b="b" l="l" r="r" t="t"/>
              <a:pathLst>
                <a:path extrusionOk="0" h="120000" w="3975735">
                  <a:moveTo>
                    <a:pt x="0" y="0"/>
                  </a:moveTo>
                  <a:lnTo>
                    <a:pt x="3975411" y="0"/>
                  </a:lnTo>
                </a:path>
              </a:pathLst>
            </a:custGeom>
            <a:noFill/>
            <a:ln cap="flat" cmpd="sng" w="25400">
              <a:solidFill>
                <a:srgbClr val="30D1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g2c148879684_0_79"/>
            <p:cNvSpPr/>
            <p:nvPr/>
          </p:nvSpPr>
          <p:spPr>
            <a:xfrm>
              <a:off x="3503236" y="3043687"/>
              <a:ext cx="1115695" cy="0"/>
            </a:xfrm>
            <a:custGeom>
              <a:rect b="b" l="l" r="r" t="t"/>
              <a:pathLst>
                <a:path extrusionOk="0" h="120000" w="1115695">
                  <a:moveTo>
                    <a:pt x="0" y="0"/>
                  </a:moveTo>
                  <a:lnTo>
                    <a:pt x="1115578" y="0"/>
                  </a:lnTo>
                </a:path>
              </a:pathLst>
            </a:custGeom>
            <a:noFill/>
            <a:ln cap="flat" cmpd="sng" w="25400">
              <a:solidFill>
                <a:srgbClr val="4FA4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g2c148879684_0_79"/>
            <p:cNvSpPr/>
            <p:nvPr/>
          </p:nvSpPr>
          <p:spPr>
            <a:xfrm>
              <a:off x="4612376" y="3043687"/>
              <a:ext cx="793114" cy="0"/>
            </a:xfrm>
            <a:custGeom>
              <a:rect b="b" l="l" r="r" t="t"/>
              <a:pathLst>
                <a:path extrusionOk="0" h="120000" w="793114">
                  <a:moveTo>
                    <a:pt x="0" y="0"/>
                  </a:moveTo>
                  <a:lnTo>
                    <a:pt x="792624" y="0"/>
                  </a:lnTo>
                </a:path>
              </a:pathLst>
            </a:custGeom>
            <a:noFill/>
            <a:ln cap="flat" cmpd="sng" w="25400">
              <a:solidFill>
                <a:srgbClr val="FF9E53"/>
              </a:solidFill>
              <a:prstDash val="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2" name="Google Shape;142;g2c148879684_0_79"/>
            <p:cNvPicPr preferRelativeResize="0"/>
            <p:nvPr/>
          </p:nvPicPr>
          <p:blipFill rotWithShape="1">
            <a:blip r:embed="rId3">
              <a:alphaModFix/>
            </a:blip>
            <a:srcRect b="0" l="0" r="0" t="0"/>
            <a:stretch/>
          </p:blipFill>
          <p:spPr>
            <a:xfrm>
              <a:off x="591342" y="2982727"/>
              <a:ext cx="121920" cy="121920"/>
            </a:xfrm>
            <a:prstGeom prst="rect">
              <a:avLst/>
            </a:prstGeom>
            <a:noFill/>
            <a:ln>
              <a:noFill/>
            </a:ln>
          </p:spPr>
        </p:pic>
        <p:pic>
          <p:nvPicPr>
            <p:cNvPr id="143" name="Google Shape;143;g2c148879684_0_79"/>
            <p:cNvPicPr preferRelativeResize="0"/>
            <p:nvPr/>
          </p:nvPicPr>
          <p:blipFill rotWithShape="1">
            <a:blip r:embed="rId4">
              <a:alphaModFix/>
            </a:blip>
            <a:srcRect b="0" l="0" r="0" t="0"/>
            <a:stretch/>
          </p:blipFill>
          <p:spPr>
            <a:xfrm>
              <a:off x="3439261" y="2982727"/>
              <a:ext cx="121920" cy="121920"/>
            </a:xfrm>
            <a:prstGeom prst="rect">
              <a:avLst/>
            </a:prstGeom>
            <a:noFill/>
            <a:ln>
              <a:noFill/>
            </a:ln>
          </p:spPr>
        </p:pic>
        <p:pic>
          <p:nvPicPr>
            <p:cNvPr id="144" name="Google Shape;144;g2c148879684_0_79"/>
            <p:cNvPicPr preferRelativeResize="0"/>
            <p:nvPr/>
          </p:nvPicPr>
          <p:blipFill rotWithShape="1">
            <a:blip r:embed="rId5">
              <a:alphaModFix/>
            </a:blip>
            <a:srcRect b="0" l="0" r="0" t="0"/>
            <a:stretch/>
          </p:blipFill>
          <p:spPr>
            <a:xfrm>
              <a:off x="4560360" y="2982727"/>
              <a:ext cx="121920" cy="121920"/>
            </a:xfrm>
            <a:prstGeom prst="rect">
              <a:avLst/>
            </a:prstGeom>
            <a:noFill/>
            <a:ln>
              <a:noFill/>
            </a:ln>
          </p:spPr>
        </p:pic>
      </p:grpSp>
      <p:sp>
        <p:nvSpPr>
          <p:cNvPr id="145" name="Google Shape;145;g2c148879684_0_79"/>
          <p:cNvSpPr txBox="1"/>
          <p:nvPr/>
        </p:nvSpPr>
        <p:spPr>
          <a:xfrm>
            <a:off x="905700" y="2155765"/>
            <a:ext cx="692700" cy="1515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initial release</a:t>
            </a:r>
            <a:endParaRPr b="0" i="0" sz="900" u="none" cap="none" strike="noStrike">
              <a:solidFill>
                <a:srgbClr val="000000"/>
              </a:solidFill>
              <a:latin typeface="Arial"/>
              <a:ea typeface="Arial"/>
              <a:cs typeface="Arial"/>
              <a:sym typeface="Arial"/>
            </a:endParaRPr>
          </a:p>
        </p:txBody>
      </p:sp>
      <p:grpSp>
        <p:nvGrpSpPr>
          <p:cNvPr id="146" name="Google Shape;146;g2c148879684_0_79"/>
          <p:cNvGrpSpPr/>
          <p:nvPr/>
        </p:nvGrpSpPr>
        <p:grpSpPr>
          <a:xfrm>
            <a:off x="668639" y="2000505"/>
            <a:ext cx="4118421" cy="968375"/>
            <a:chOff x="668639" y="2000505"/>
            <a:chExt cx="4118421" cy="968375"/>
          </a:xfrm>
        </p:grpSpPr>
        <p:sp>
          <p:nvSpPr>
            <p:cNvPr id="147" name="Google Shape;147;g2c148879684_0_79"/>
            <p:cNvSpPr/>
            <p:nvPr/>
          </p:nvSpPr>
          <p:spPr>
            <a:xfrm>
              <a:off x="888360" y="2323668"/>
              <a:ext cx="732790" cy="0"/>
            </a:xfrm>
            <a:custGeom>
              <a:rect b="b" l="l" r="r" t="t"/>
              <a:pathLst>
                <a:path extrusionOk="0" h="120000" w="732790">
                  <a:moveTo>
                    <a:pt x="0" y="0"/>
                  </a:moveTo>
                  <a:lnTo>
                    <a:pt x="732490"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g2c148879684_0_79"/>
            <p:cNvSpPr/>
            <p:nvPr/>
          </p:nvSpPr>
          <p:spPr>
            <a:xfrm>
              <a:off x="668639" y="2319435"/>
              <a:ext cx="224790" cy="642619"/>
            </a:xfrm>
            <a:custGeom>
              <a:rect b="b" l="l" r="r" t="t"/>
              <a:pathLst>
                <a:path extrusionOk="0" h="642619" w="224790">
                  <a:moveTo>
                    <a:pt x="224742" y="0"/>
                  </a:moveTo>
                  <a:lnTo>
                    <a:pt x="0" y="642060"/>
                  </a:lnTo>
                </a:path>
              </a:pathLst>
            </a:custGeom>
            <a:noFill/>
            <a:ln cap="flat" cmpd="sng" w="126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g2c148879684_0_79"/>
            <p:cNvSpPr/>
            <p:nvPr/>
          </p:nvSpPr>
          <p:spPr>
            <a:xfrm>
              <a:off x="3873931" y="2000696"/>
              <a:ext cx="913129" cy="0"/>
            </a:xfrm>
            <a:custGeom>
              <a:rect b="b" l="l" r="r" t="t"/>
              <a:pathLst>
                <a:path extrusionOk="0" h="120000" w="913129">
                  <a:moveTo>
                    <a:pt x="0" y="0"/>
                  </a:moveTo>
                  <a:lnTo>
                    <a:pt x="912785"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g2c148879684_0_79"/>
            <p:cNvSpPr/>
            <p:nvPr/>
          </p:nvSpPr>
          <p:spPr>
            <a:xfrm>
              <a:off x="3504729" y="2000505"/>
              <a:ext cx="375920" cy="968375"/>
            </a:xfrm>
            <a:custGeom>
              <a:rect b="b" l="l" r="r" t="t"/>
              <a:pathLst>
                <a:path extrusionOk="0" h="968375" w="375920">
                  <a:moveTo>
                    <a:pt x="375650" y="0"/>
                  </a:moveTo>
                  <a:lnTo>
                    <a:pt x="0" y="968012"/>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1" name="Google Shape;151;g2c148879684_0_79"/>
          <p:cNvSpPr txBox="1"/>
          <p:nvPr/>
        </p:nvSpPr>
        <p:spPr>
          <a:xfrm>
            <a:off x="683571" y="3134825"/>
            <a:ext cx="645300" cy="93000"/>
          </a:xfrm>
          <a:prstGeom prst="rect">
            <a:avLst/>
          </a:prstGeom>
          <a:noFill/>
          <a:ln>
            <a:noFill/>
          </a:ln>
        </p:spPr>
        <p:txBody>
          <a:bodyPr anchorCtr="0" anchor="t" bIns="0" lIns="0" spcFirstLastPara="1" rIns="0" wrap="square" tIns="15875">
            <a:spAutoFit/>
          </a:bodyPr>
          <a:lstStyle/>
          <a:p>
            <a:pPr indent="0" lvl="0" marL="12700" marR="0" rtl="0" algn="l">
              <a:lnSpc>
                <a:spcPct val="100000"/>
              </a:lnSpc>
              <a:spcBef>
                <a:spcPts val="0"/>
              </a:spcBef>
              <a:spcAft>
                <a:spcPts val="0"/>
              </a:spcAft>
              <a:buClr>
                <a:srgbClr val="000000"/>
              </a:buClr>
              <a:buSzPts val="500"/>
              <a:buFont typeface="Arial"/>
              <a:buNone/>
            </a:pPr>
            <a:r>
              <a:rPr b="0" i="0" lang="en-US" sz="500" u="none" cap="none" strike="noStrike">
                <a:solidFill>
                  <a:srgbClr val="26A78E"/>
                </a:solidFill>
                <a:latin typeface="Arial Black"/>
                <a:ea typeface="Arial Black"/>
                <a:cs typeface="Arial Black"/>
                <a:sym typeface="Arial Black"/>
              </a:rPr>
              <a:t>Oct  2015</a:t>
            </a:r>
            <a:endParaRPr b="0" i="0" sz="500" u="none" cap="none" strike="noStrike">
              <a:solidFill>
                <a:srgbClr val="000000"/>
              </a:solidFill>
              <a:latin typeface="Arial Black"/>
              <a:ea typeface="Arial Black"/>
              <a:cs typeface="Arial Black"/>
              <a:sym typeface="Arial Black"/>
            </a:endParaRPr>
          </a:p>
        </p:txBody>
      </p:sp>
      <p:sp>
        <p:nvSpPr>
          <p:cNvPr id="152" name="Google Shape;152;g2c148879684_0_79"/>
          <p:cNvSpPr txBox="1"/>
          <p:nvPr/>
        </p:nvSpPr>
        <p:spPr>
          <a:xfrm>
            <a:off x="3891272" y="1843994"/>
            <a:ext cx="875100" cy="1275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Clr>
                <a:srgbClr val="000000"/>
              </a:buClr>
              <a:buSzPts val="750"/>
              <a:buFont typeface="Arial"/>
              <a:buNone/>
            </a:pPr>
            <a:r>
              <a:rPr b="0" i="0" lang="en-US" sz="750" u="none" cap="none" strike="noStrike">
                <a:solidFill>
                  <a:srgbClr val="000000"/>
                </a:solidFill>
                <a:latin typeface="Arial"/>
                <a:ea typeface="Arial"/>
                <a:cs typeface="Arial"/>
                <a:sym typeface="Arial"/>
              </a:rPr>
              <a:t>premier support end</a:t>
            </a:r>
            <a:endParaRPr b="0" i="0" sz="750" u="none" cap="none" strike="noStrike">
              <a:solidFill>
                <a:srgbClr val="000000"/>
              </a:solidFill>
              <a:latin typeface="Arial"/>
              <a:ea typeface="Arial"/>
              <a:cs typeface="Arial"/>
              <a:sym typeface="Arial"/>
            </a:endParaRPr>
          </a:p>
        </p:txBody>
      </p:sp>
      <p:sp>
        <p:nvSpPr>
          <p:cNvPr id="153" name="Google Shape;153;g2c148879684_0_79"/>
          <p:cNvSpPr txBox="1"/>
          <p:nvPr/>
        </p:nvSpPr>
        <p:spPr>
          <a:xfrm>
            <a:off x="4863410" y="2173920"/>
            <a:ext cx="910500" cy="123000"/>
          </a:xfrm>
          <a:prstGeom prst="rect">
            <a:avLst/>
          </a:prstGeom>
          <a:noFill/>
          <a:ln>
            <a:noFill/>
          </a:ln>
        </p:spPr>
        <p:txBody>
          <a:bodyPr anchorCtr="0" anchor="t" bIns="0" lIns="0" spcFirstLastPara="1" rIns="0" wrap="square" tIns="15225">
            <a:spAutoFit/>
          </a:bodyPr>
          <a:lstStyle/>
          <a:p>
            <a:pPr indent="0" lvl="0" marL="12700" marR="0" rtl="0" algn="l">
              <a:lnSpc>
                <a:spcPct val="100000"/>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extended support end</a:t>
            </a:r>
            <a:endParaRPr b="0" i="0" sz="700" u="none" cap="none" strike="noStrike">
              <a:solidFill>
                <a:srgbClr val="000000"/>
              </a:solidFill>
              <a:latin typeface="Arial"/>
              <a:ea typeface="Arial"/>
              <a:cs typeface="Arial"/>
              <a:sym typeface="Arial"/>
            </a:endParaRPr>
          </a:p>
        </p:txBody>
      </p:sp>
      <p:sp>
        <p:nvSpPr>
          <p:cNvPr id="154" name="Google Shape;154;g2c148879684_0_79"/>
          <p:cNvSpPr/>
          <p:nvPr/>
        </p:nvSpPr>
        <p:spPr>
          <a:xfrm>
            <a:off x="4856764" y="2326405"/>
            <a:ext cx="945514" cy="0"/>
          </a:xfrm>
          <a:custGeom>
            <a:rect b="b" l="l" r="r" t="t"/>
            <a:pathLst>
              <a:path extrusionOk="0" h="120000" w="945514">
                <a:moveTo>
                  <a:pt x="0" y="0"/>
                </a:moveTo>
                <a:lnTo>
                  <a:pt x="945321"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g2c148879684_0_79"/>
          <p:cNvSpPr/>
          <p:nvPr/>
        </p:nvSpPr>
        <p:spPr>
          <a:xfrm>
            <a:off x="4637042" y="2322173"/>
            <a:ext cx="224789" cy="642619"/>
          </a:xfrm>
          <a:custGeom>
            <a:rect b="b" l="l" r="r" t="t"/>
            <a:pathLst>
              <a:path extrusionOk="0" h="642619" w="224789">
                <a:moveTo>
                  <a:pt x="224742" y="0"/>
                </a:moveTo>
                <a:lnTo>
                  <a:pt x="0" y="642060"/>
                </a:lnTo>
              </a:path>
            </a:pathLst>
          </a:custGeom>
          <a:noFill/>
          <a:ln cap="flat" cmpd="sng" w="126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6" name="Google Shape;156;g2c148879684_0_79"/>
          <p:cNvPicPr preferRelativeResize="0"/>
          <p:nvPr/>
        </p:nvPicPr>
        <p:blipFill rotWithShape="1">
          <a:blip r:embed="rId6">
            <a:alphaModFix/>
          </a:blip>
          <a:srcRect b="0" l="0" r="0" t="0"/>
          <a:stretch/>
        </p:blipFill>
        <p:spPr>
          <a:xfrm>
            <a:off x="2403944" y="2982024"/>
            <a:ext cx="121920" cy="121920"/>
          </a:xfrm>
          <a:prstGeom prst="rect">
            <a:avLst/>
          </a:prstGeom>
          <a:noFill/>
          <a:ln>
            <a:noFill/>
          </a:ln>
        </p:spPr>
      </p:pic>
      <p:sp>
        <p:nvSpPr>
          <p:cNvPr id="157" name="Google Shape;157;g2c148879684_0_79"/>
          <p:cNvSpPr txBox="1"/>
          <p:nvPr/>
        </p:nvSpPr>
        <p:spPr>
          <a:xfrm>
            <a:off x="3535177" y="3133570"/>
            <a:ext cx="470400" cy="897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500"/>
              <a:buFont typeface="Arial"/>
              <a:buNone/>
            </a:pPr>
            <a:r>
              <a:rPr b="0" i="0" lang="en-US" sz="500" u="none" cap="none" strike="noStrike">
                <a:solidFill>
                  <a:srgbClr val="106BCC"/>
                </a:solidFill>
                <a:latin typeface="Arial Black"/>
                <a:ea typeface="Arial Black"/>
                <a:cs typeface="Arial Black"/>
                <a:sym typeface="Arial Black"/>
              </a:rPr>
              <a:t>Oct 31, 2020</a:t>
            </a:r>
            <a:endParaRPr b="0" i="0" sz="500" u="none" cap="none" strike="noStrike">
              <a:solidFill>
                <a:srgbClr val="000000"/>
              </a:solidFill>
              <a:latin typeface="Arial Black"/>
              <a:ea typeface="Arial Black"/>
              <a:cs typeface="Arial Black"/>
              <a:sym typeface="Arial Black"/>
            </a:endParaRPr>
          </a:p>
        </p:txBody>
      </p:sp>
      <p:sp>
        <p:nvSpPr>
          <p:cNvPr id="158" name="Google Shape;158;g2c148879684_0_79"/>
          <p:cNvSpPr txBox="1"/>
          <p:nvPr/>
        </p:nvSpPr>
        <p:spPr>
          <a:xfrm>
            <a:off x="4635398" y="3130622"/>
            <a:ext cx="470400" cy="897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500"/>
              <a:buFont typeface="Arial"/>
              <a:buNone/>
            </a:pPr>
            <a:r>
              <a:rPr b="0" i="0" lang="en-US" sz="500" u="none" cap="none" strike="noStrike">
                <a:solidFill>
                  <a:srgbClr val="CC6515"/>
                </a:solidFill>
                <a:latin typeface="Arial Black"/>
                <a:ea typeface="Arial Black"/>
                <a:cs typeface="Arial Black"/>
                <a:sym typeface="Arial Black"/>
              </a:rPr>
              <a:t>Oct 31, 2023</a:t>
            </a:r>
            <a:endParaRPr b="0" i="0" sz="500" u="none" cap="none" strike="noStrike">
              <a:solidFill>
                <a:srgbClr val="000000"/>
              </a:solidFill>
              <a:latin typeface="Arial Black"/>
              <a:ea typeface="Arial Black"/>
              <a:cs typeface="Arial Black"/>
              <a:sym typeface="Arial Black"/>
            </a:endParaRPr>
          </a:p>
        </p:txBody>
      </p:sp>
      <p:sp>
        <p:nvSpPr>
          <p:cNvPr id="159" name="Google Shape;159;g2c148879684_0_79"/>
          <p:cNvSpPr txBox="1"/>
          <p:nvPr/>
        </p:nvSpPr>
        <p:spPr>
          <a:xfrm>
            <a:off x="2681908" y="2237822"/>
            <a:ext cx="645300" cy="74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400"/>
              <a:buFont typeface="Arial"/>
              <a:buNone/>
            </a:pPr>
            <a:r>
              <a:rPr b="0" i="0" lang="en-US" sz="400" u="none" cap="none" strike="noStrike">
                <a:solidFill>
                  <a:srgbClr val="26A78E"/>
                </a:solidFill>
                <a:latin typeface="Arial"/>
                <a:ea typeface="Arial"/>
                <a:cs typeface="Arial"/>
                <a:sym typeface="Arial"/>
              </a:rPr>
              <a:t>initial release of MySQL 8.0</a:t>
            </a:r>
            <a:endParaRPr b="0" i="0" sz="400" u="none" cap="none" strike="noStrike">
              <a:solidFill>
                <a:srgbClr val="000000"/>
              </a:solidFill>
              <a:latin typeface="Arial"/>
              <a:ea typeface="Arial"/>
              <a:cs typeface="Arial"/>
              <a:sym typeface="Arial"/>
            </a:endParaRPr>
          </a:p>
        </p:txBody>
      </p:sp>
      <p:grpSp>
        <p:nvGrpSpPr>
          <p:cNvPr id="160" name="Google Shape;160;g2c148879684_0_79"/>
          <p:cNvGrpSpPr/>
          <p:nvPr/>
        </p:nvGrpSpPr>
        <p:grpSpPr>
          <a:xfrm>
            <a:off x="2459044" y="2316302"/>
            <a:ext cx="880757" cy="642619"/>
            <a:chOff x="2459044" y="2316302"/>
            <a:chExt cx="880757" cy="642619"/>
          </a:xfrm>
        </p:grpSpPr>
        <p:sp>
          <p:nvSpPr>
            <p:cNvPr id="161" name="Google Shape;161;g2c148879684_0_79"/>
            <p:cNvSpPr/>
            <p:nvPr/>
          </p:nvSpPr>
          <p:spPr>
            <a:xfrm>
              <a:off x="2678766" y="2320533"/>
              <a:ext cx="661035" cy="0"/>
            </a:xfrm>
            <a:custGeom>
              <a:rect b="b" l="l" r="r" t="t"/>
              <a:pathLst>
                <a:path extrusionOk="0" h="120000" w="661035">
                  <a:moveTo>
                    <a:pt x="0" y="0"/>
                  </a:moveTo>
                  <a:lnTo>
                    <a:pt x="660819" y="0"/>
                  </a:lnTo>
                </a:path>
              </a:pathLst>
            </a:custGeom>
            <a:noFill/>
            <a:ln cap="flat" cmpd="sng" w="9525">
              <a:solidFill>
                <a:srgbClr val="26A7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g2c148879684_0_79"/>
            <p:cNvSpPr/>
            <p:nvPr/>
          </p:nvSpPr>
          <p:spPr>
            <a:xfrm>
              <a:off x="2459044" y="2316302"/>
              <a:ext cx="224789" cy="642619"/>
            </a:xfrm>
            <a:custGeom>
              <a:rect b="b" l="l" r="r" t="t"/>
              <a:pathLst>
                <a:path extrusionOk="0" h="642619" w="224789">
                  <a:moveTo>
                    <a:pt x="224742" y="0"/>
                  </a:moveTo>
                  <a:lnTo>
                    <a:pt x="0" y="642060"/>
                  </a:lnTo>
                </a:path>
              </a:pathLst>
            </a:custGeom>
            <a:noFill/>
            <a:ln cap="flat" cmpd="sng" w="9525">
              <a:solidFill>
                <a:srgbClr val="26A7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3" name="Google Shape;163;g2c148879684_0_79"/>
          <p:cNvSpPr txBox="1"/>
          <p:nvPr/>
        </p:nvSpPr>
        <p:spPr>
          <a:xfrm>
            <a:off x="2505395" y="3120642"/>
            <a:ext cx="471900" cy="9870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Clr>
                <a:srgbClr val="000000"/>
              </a:buClr>
              <a:buSzPts val="550"/>
              <a:buFont typeface="Arial"/>
              <a:buNone/>
            </a:pPr>
            <a:r>
              <a:rPr b="0" i="0" lang="en-US" sz="550" u="none" cap="none" strike="noStrike">
                <a:solidFill>
                  <a:srgbClr val="26A78E"/>
                </a:solidFill>
                <a:latin typeface="Arial Black"/>
                <a:ea typeface="Arial Black"/>
                <a:cs typeface="Arial Black"/>
                <a:sym typeface="Arial Black"/>
              </a:rPr>
              <a:t>Apr 2018</a:t>
            </a:r>
            <a:endParaRPr b="0" i="0" sz="550" u="none" cap="none" strike="noStrike">
              <a:solidFill>
                <a:srgbClr val="000000"/>
              </a:solidFill>
              <a:latin typeface="Arial Black"/>
              <a:ea typeface="Arial Black"/>
              <a:cs typeface="Arial Black"/>
              <a:sym typeface="Arial Black"/>
            </a:endParaRPr>
          </a:p>
        </p:txBody>
      </p:sp>
      <p:sp>
        <p:nvSpPr>
          <p:cNvPr id="164" name="Google Shape;164;g2c148879684_0_79"/>
          <p:cNvSpPr txBox="1"/>
          <p:nvPr>
            <p:ph idx="11" type="ftr"/>
          </p:nvPr>
        </p:nvSpPr>
        <p:spPr>
          <a:xfrm>
            <a:off x="442299" y="4879606"/>
            <a:ext cx="2269200" cy="107700"/>
          </a:xfrm>
          <a:prstGeom prst="rect">
            <a:avLst/>
          </a:prstGeom>
          <a:noFill/>
          <a:ln>
            <a:noFill/>
          </a:ln>
        </p:spPr>
        <p:txBody>
          <a:bodyPr anchorCtr="0" anchor="t" bIns="0" lIns="0" spcFirstLastPara="1" rIns="0" wrap="square" tIns="0">
            <a:spAutoFit/>
          </a:bodyPr>
          <a:lstStyle/>
          <a:p>
            <a:pPr indent="0" lvl="0" marL="12700" rtl="0" algn="l">
              <a:lnSpc>
                <a:spcPct val="111428"/>
              </a:lnSpc>
              <a:spcBef>
                <a:spcPts val="0"/>
              </a:spcBef>
              <a:spcAft>
                <a:spcPts val="0"/>
              </a:spcAft>
              <a:buSzPts val="1400"/>
              <a:buNone/>
            </a:pPr>
            <a:r>
              <a:rPr lang="en-US"/>
              <a:t>© Copyright 2023 Percona® LLC. All rights reserved</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7"/>
          <p:cNvSpPr txBox="1"/>
          <p:nvPr>
            <p:ph type="title"/>
          </p:nvPr>
        </p:nvSpPr>
        <p:spPr>
          <a:xfrm>
            <a:off x="352813" y="380072"/>
            <a:ext cx="8438400" cy="703200"/>
          </a:xfrm>
          <a:prstGeom prst="rect">
            <a:avLst/>
          </a:prstGeom>
          <a:noFill/>
          <a:ln>
            <a:noFill/>
          </a:ln>
        </p:spPr>
        <p:txBody>
          <a:bodyPr anchorCtr="0" anchor="t" bIns="0" lIns="0" spcFirstLastPara="1" rIns="0" wrap="square" tIns="299875">
            <a:spAutoFit/>
          </a:bodyPr>
          <a:lstStyle/>
          <a:p>
            <a:pPr indent="0" lvl="0" marL="499744" rtl="0" algn="l">
              <a:lnSpc>
                <a:spcPct val="100000"/>
              </a:lnSpc>
              <a:spcBef>
                <a:spcPts val="0"/>
              </a:spcBef>
              <a:spcAft>
                <a:spcPts val="0"/>
              </a:spcAft>
              <a:buSzPts val="1400"/>
              <a:buNone/>
            </a:pPr>
            <a:r>
              <a:rPr lang="en-US"/>
              <a:t>MySQL 5.7 &amp; 8.0 lifecycle</a:t>
            </a:r>
            <a:endParaRPr/>
          </a:p>
        </p:txBody>
      </p:sp>
      <p:grpSp>
        <p:nvGrpSpPr>
          <p:cNvPr id="170" name="Google Shape;170;p7"/>
          <p:cNvGrpSpPr/>
          <p:nvPr/>
        </p:nvGrpSpPr>
        <p:grpSpPr>
          <a:xfrm>
            <a:off x="1920396" y="3051285"/>
            <a:ext cx="4814149" cy="121920"/>
            <a:chOff x="1920396" y="3051285"/>
            <a:chExt cx="4814149" cy="121920"/>
          </a:xfrm>
        </p:grpSpPr>
        <p:sp>
          <p:nvSpPr>
            <p:cNvPr id="171" name="Google Shape;171;p7"/>
            <p:cNvSpPr/>
            <p:nvPr/>
          </p:nvSpPr>
          <p:spPr>
            <a:xfrm>
              <a:off x="1980816" y="3112245"/>
              <a:ext cx="3975735" cy="0"/>
            </a:xfrm>
            <a:custGeom>
              <a:rect b="b" l="l" r="r" t="t"/>
              <a:pathLst>
                <a:path extrusionOk="0" h="120000" w="3975735">
                  <a:moveTo>
                    <a:pt x="0" y="0"/>
                  </a:moveTo>
                  <a:lnTo>
                    <a:pt x="3975411" y="0"/>
                  </a:lnTo>
                </a:path>
              </a:pathLst>
            </a:custGeom>
            <a:noFill/>
            <a:ln cap="flat" cmpd="sng" w="25400">
              <a:solidFill>
                <a:srgbClr val="30D1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7"/>
            <p:cNvSpPr/>
            <p:nvPr/>
          </p:nvSpPr>
          <p:spPr>
            <a:xfrm>
              <a:off x="4832290" y="3112245"/>
              <a:ext cx="1115695" cy="0"/>
            </a:xfrm>
            <a:custGeom>
              <a:rect b="b" l="l" r="r" t="t"/>
              <a:pathLst>
                <a:path extrusionOk="0" h="120000" w="1115695">
                  <a:moveTo>
                    <a:pt x="0" y="0"/>
                  </a:moveTo>
                  <a:lnTo>
                    <a:pt x="1115578" y="0"/>
                  </a:lnTo>
                </a:path>
              </a:pathLst>
            </a:custGeom>
            <a:noFill/>
            <a:ln cap="flat" cmpd="sng" w="25400">
              <a:solidFill>
                <a:srgbClr val="4FA4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7"/>
            <p:cNvSpPr/>
            <p:nvPr/>
          </p:nvSpPr>
          <p:spPr>
            <a:xfrm>
              <a:off x="5941430" y="3112245"/>
              <a:ext cx="793115" cy="0"/>
            </a:xfrm>
            <a:custGeom>
              <a:rect b="b" l="l" r="r" t="t"/>
              <a:pathLst>
                <a:path extrusionOk="0" h="120000" w="793115">
                  <a:moveTo>
                    <a:pt x="0" y="0"/>
                  </a:moveTo>
                  <a:lnTo>
                    <a:pt x="792624" y="0"/>
                  </a:lnTo>
                </a:path>
              </a:pathLst>
            </a:custGeom>
            <a:noFill/>
            <a:ln cap="flat" cmpd="sng" w="25400">
              <a:solidFill>
                <a:srgbClr val="FF9E53"/>
              </a:solidFill>
              <a:prstDash val="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4" name="Google Shape;174;p7"/>
            <p:cNvPicPr preferRelativeResize="0"/>
            <p:nvPr/>
          </p:nvPicPr>
          <p:blipFill rotWithShape="1">
            <a:blip r:embed="rId3">
              <a:alphaModFix/>
            </a:blip>
            <a:srcRect b="0" l="0" r="0" t="0"/>
            <a:stretch/>
          </p:blipFill>
          <p:spPr>
            <a:xfrm>
              <a:off x="1920396" y="3051285"/>
              <a:ext cx="121920" cy="121920"/>
            </a:xfrm>
            <a:prstGeom prst="rect">
              <a:avLst/>
            </a:prstGeom>
            <a:noFill/>
            <a:ln>
              <a:noFill/>
            </a:ln>
          </p:spPr>
        </p:pic>
        <p:pic>
          <p:nvPicPr>
            <p:cNvPr id="175" name="Google Shape;175;p7"/>
            <p:cNvPicPr preferRelativeResize="0"/>
            <p:nvPr/>
          </p:nvPicPr>
          <p:blipFill rotWithShape="1">
            <a:blip r:embed="rId4">
              <a:alphaModFix/>
            </a:blip>
            <a:srcRect b="0" l="0" r="0" t="0"/>
            <a:stretch/>
          </p:blipFill>
          <p:spPr>
            <a:xfrm>
              <a:off x="4768315" y="3051285"/>
              <a:ext cx="121920" cy="121920"/>
            </a:xfrm>
            <a:prstGeom prst="rect">
              <a:avLst/>
            </a:prstGeom>
            <a:noFill/>
            <a:ln>
              <a:noFill/>
            </a:ln>
          </p:spPr>
        </p:pic>
        <p:pic>
          <p:nvPicPr>
            <p:cNvPr id="176" name="Google Shape;176;p7"/>
            <p:cNvPicPr preferRelativeResize="0"/>
            <p:nvPr/>
          </p:nvPicPr>
          <p:blipFill rotWithShape="1">
            <a:blip r:embed="rId5">
              <a:alphaModFix/>
            </a:blip>
            <a:srcRect b="0" l="0" r="0" t="0"/>
            <a:stretch/>
          </p:blipFill>
          <p:spPr>
            <a:xfrm>
              <a:off x="5889413" y="3051285"/>
              <a:ext cx="121920" cy="121920"/>
            </a:xfrm>
            <a:prstGeom prst="rect">
              <a:avLst/>
            </a:prstGeom>
            <a:noFill/>
            <a:ln>
              <a:noFill/>
            </a:ln>
          </p:spPr>
        </p:pic>
      </p:grpSp>
      <p:sp>
        <p:nvSpPr>
          <p:cNvPr id="177" name="Google Shape;177;p7"/>
          <p:cNvSpPr txBox="1"/>
          <p:nvPr/>
        </p:nvSpPr>
        <p:spPr>
          <a:xfrm>
            <a:off x="2234754" y="2224323"/>
            <a:ext cx="692785" cy="1625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initial release</a:t>
            </a:r>
            <a:endParaRPr b="0" i="0" sz="900" u="none" cap="none" strike="noStrike">
              <a:solidFill>
                <a:srgbClr val="000000"/>
              </a:solidFill>
              <a:latin typeface="Arial"/>
              <a:ea typeface="Arial"/>
              <a:cs typeface="Arial"/>
              <a:sym typeface="Arial"/>
            </a:endParaRPr>
          </a:p>
        </p:txBody>
      </p:sp>
      <p:grpSp>
        <p:nvGrpSpPr>
          <p:cNvPr id="178" name="Google Shape;178;p7"/>
          <p:cNvGrpSpPr/>
          <p:nvPr/>
        </p:nvGrpSpPr>
        <p:grpSpPr>
          <a:xfrm>
            <a:off x="1997692" y="2069063"/>
            <a:ext cx="4118423" cy="968375"/>
            <a:chOff x="1997692" y="2069063"/>
            <a:chExt cx="4118423" cy="968375"/>
          </a:xfrm>
        </p:grpSpPr>
        <p:sp>
          <p:nvSpPr>
            <p:cNvPr id="179" name="Google Shape;179;p7"/>
            <p:cNvSpPr/>
            <p:nvPr/>
          </p:nvSpPr>
          <p:spPr>
            <a:xfrm>
              <a:off x="2217414" y="2392226"/>
              <a:ext cx="732790" cy="0"/>
            </a:xfrm>
            <a:custGeom>
              <a:rect b="b" l="l" r="r" t="t"/>
              <a:pathLst>
                <a:path extrusionOk="0" h="120000" w="732789">
                  <a:moveTo>
                    <a:pt x="0" y="0"/>
                  </a:moveTo>
                  <a:lnTo>
                    <a:pt x="732490"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7"/>
            <p:cNvSpPr/>
            <p:nvPr/>
          </p:nvSpPr>
          <p:spPr>
            <a:xfrm>
              <a:off x="1997692" y="2387993"/>
              <a:ext cx="224790" cy="642620"/>
            </a:xfrm>
            <a:custGeom>
              <a:rect b="b" l="l" r="r" t="t"/>
              <a:pathLst>
                <a:path extrusionOk="0" h="642619" w="224789">
                  <a:moveTo>
                    <a:pt x="224742" y="0"/>
                  </a:moveTo>
                  <a:lnTo>
                    <a:pt x="0" y="642060"/>
                  </a:lnTo>
                </a:path>
              </a:pathLst>
            </a:custGeom>
            <a:noFill/>
            <a:ln cap="flat" cmpd="sng" w="126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7"/>
            <p:cNvSpPr/>
            <p:nvPr/>
          </p:nvSpPr>
          <p:spPr>
            <a:xfrm>
              <a:off x="5202985" y="2069255"/>
              <a:ext cx="913130" cy="0"/>
            </a:xfrm>
            <a:custGeom>
              <a:rect b="b" l="l" r="r" t="t"/>
              <a:pathLst>
                <a:path extrusionOk="0" h="120000" w="913129">
                  <a:moveTo>
                    <a:pt x="0" y="0"/>
                  </a:moveTo>
                  <a:lnTo>
                    <a:pt x="912785"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7"/>
            <p:cNvSpPr/>
            <p:nvPr/>
          </p:nvSpPr>
          <p:spPr>
            <a:xfrm>
              <a:off x="4833783" y="2069063"/>
              <a:ext cx="375920" cy="968375"/>
            </a:xfrm>
            <a:custGeom>
              <a:rect b="b" l="l" r="r" t="t"/>
              <a:pathLst>
                <a:path extrusionOk="0" h="968375" w="375920">
                  <a:moveTo>
                    <a:pt x="375650" y="0"/>
                  </a:moveTo>
                  <a:lnTo>
                    <a:pt x="0" y="968012"/>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3" name="Google Shape;183;p7"/>
          <p:cNvSpPr txBox="1"/>
          <p:nvPr/>
        </p:nvSpPr>
        <p:spPr>
          <a:xfrm>
            <a:off x="2012640" y="3203387"/>
            <a:ext cx="469200" cy="93000"/>
          </a:xfrm>
          <a:prstGeom prst="rect">
            <a:avLst/>
          </a:prstGeom>
          <a:noFill/>
          <a:ln>
            <a:noFill/>
          </a:ln>
        </p:spPr>
        <p:txBody>
          <a:bodyPr anchorCtr="0" anchor="t" bIns="0" lIns="0" spcFirstLastPara="1" rIns="0" wrap="square" tIns="15875">
            <a:spAutoFit/>
          </a:bodyPr>
          <a:lstStyle/>
          <a:p>
            <a:pPr indent="0" lvl="0" marL="12700" marR="0" rtl="0" algn="l">
              <a:lnSpc>
                <a:spcPct val="100000"/>
              </a:lnSpc>
              <a:spcBef>
                <a:spcPts val="0"/>
              </a:spcBef>
              <a:spcAft>
                <a:spcPts val="0"/>
              </a:spcAft>
              <a:buClr>
                <a:srgbClr val="000000"/>
              </a:buClr>
              <a:buSzPts val="500"/>
              <a:buFont typeface="Arial"/>
              <a:buNone/>
            </a:pPr>
            <a:r>
              <a:rPr b="0" i="0" lang="en-US" sz="500" u="none" cap="none" strike="noStrike">
                <a:solidFill>
                  <a:srgbClr val="26A78E"/>
                </a:solidFill>
                <a:latin typeface="Arial Black"/>
                <a:ea typeface="Arial Black"/>
                <a:cs typeface="Arial Black"/>
                <a:sym typeface="Arial Black"/>
              </a:rPr>
              <a:t>Oct 2015</a:t>
            </a:r>
            <a:endParaRPr b="0" i="0" sz="500" u="none" cap="none" strike="noStrike">
              <a:solidFill>
                <a:srgbClr val="000000"/>
              </a:solidFill>
              <a:latin typeface="Arial Black"/>
              <a:ea typeface="Arial Black"/>
              <a:cs typeface="Arial Black"/>
              <a:sym typeface="Arial Black"/>
            </a:endParaRPr>
          </a:p>
        </p:txBody>
      </p:sp>
      <p:sp>
        <p:nvSpPr>
          <p:cNvPr id="184" name="Google Shape;184;p7"/>
          <p:cNvSpPr txBox="1"/>
          <p:nvPr/>
        </p:nvSpPr>
        <p:spPr>
          <a:xfrm>
            <a:off x="5233025" y="1947070"/>
            <a:ext cx="1857375" cy="421005"/>
          </a:xfrm>
          <a:prstGeom prst="rect">
            <a:avLst/>
          </a:prstGeom>
          <a:noFill/>
          <a:ln>
            <a:noFill/>
          </a:ln>
        </p:spPr>
        <p:txBody>
          <a:bodyPr anchorCtr="0" anchor="t" bIns="0" lIns="0" spcFirstLastPara="1" rIns="0" wrap="square" tIns="0">
            <a:spAutoFit/>
          </a:bodyPr>
          <a:lstStyle/>
          <a:p>
            <a:pPr indent="0" lvl="0" marL="0" marR="0" rtl="0" algn="l">
              <a:lnSpc>
                <a:spcPct val="96666"/>
              </a:lnSpc>
              <a:spcBef>
                <a:spcPts val="0"/>
              </a:spcBef>
              <a:spcAft>
                <a:spcPts val="0"/>
              </a:spcAft>
              <a:buClr>
                <a:srgbClr val="000000"/>
              </a:buClr>
              <a:buSzPts val="750"/>
              <a:buFont typeface="Arial"/>
              <a:buNone/>
            </a:pPr>
            <a:r>
              <a:rPr b="0" i="0" lang="en-US" sz="750" u="none" cap="none" strike="noStrike">
                <a:solidFill>
                  <a:srgbClr val="000000"/>
                </a:solidFill>
                <a:latin typeface="Arial"/>
                <a:ea typeface="Arial"/>
                <a:cs typeface="Arial"/>
                <a:sym typeface="Arial"/>
              </a:rPr>
              <a:t>premier support end</a:t>
            </a:r>
            <a:endParaRPr b="0" i="0" sz="7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a:p>
            <a:pPr indent="0" lvl="0" marL="0" marR="0" rtl="0" algn="l">
              <a:lnSpc>
                <a:spcPct val="100000"/>
              </a:lnSpc>
              <a:spcBef>
                <a:spcPts val="50"/>
              </a:spcBef>
              <a:spcAft>
                <a:spcPts val="0"/>
              </a:spcAft>
              <a:buClr>
                <a:srgbClr val="000000"/>
              </a:buClr>
              <a:buSzPts val="750"/>
              <a:buFont typeface="Arial"/>
              <a:buNone/>
            </a:pPr>
            <a:r>
              <a:t/>
            </a:r>
            <a:endParaRPr b="0" i="0" sz="750" u="none" cap="none" strike="noStrike">
              <a:solidFill>
                <a:srgbClr val="000000"/>
              </a:solidFill>
              <a:latin typeface="Arial"/>
              <a:ea typeface="Arial"/>
              <a:cs typeface="Arial"/>
              <a:sym typeface="Arial"/>
            </a:endParaRPr>
          </a:p>
          <a:p>
            <a:pPr indent="0" lvl="0" marL="971550" marR="0" rtl="0" algn="l">
              <a:lnSpc>
                <a:spcPct val="100000"/>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extended support end</a:t>
            </a:r>
            <a:endParaRPr b="0" i="0" sz="700" u="none" cap="none" strike="noStrike">
              <a:solidFill>
                <a:srgbClr val="000000"/>
              </a:solidFill>
              <a:latin typeface="Arial"/>
              <a:ea typeface="Arial"/>
              <a:cs typeface="Arial"/>
              <a:sym typeface="Arial"/>
            </a:endParaRPr>
          </a:p>
        </p:txBody>
      </p:sp>
      <p:sp>
        <p:nvSpPr>
          <p:cNvPr id="185" name="Google Shape;185;p7"/>
          <p:cNvSpPr/>
          <p:nvPr/>
        </p:nvSpPr>
        <p:spPr>
          <a:xfrm>
            <a:off x="6175125" y="2394963"/>
            <a:ext cx="945515" cy="0"/>
          </a:xfrm>
          <a:custGeom>
            <a:rect b="b" l="l" r="r" t="t"/>
            <a:pathLst>
              <a:path extrusionOk="0" h="120000" w="945515">
                <a:moveTo>
                  <a:pt x="0" y="0"/>
                </a:moveTo>
                <a:lnTo>
                  <a:pt x="945321"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7"/>
          <p:cNvSpPr/>
          <p:nvPr/>
        </p:nvSpPr>
        <p:spPr>
          <a:xfrm>
            <a:off x="5955402" y="2390731"/>
            <a:ext cx="224790" cy="642620"/>
          </a:xfrm>
          <a:custGeom>
            <a:rect b="b" l="l" r="r" t="t"/>
            <a:pathLst>
              <a:path extrusionOk="0" h="642619" w="224789">
                <a:moveTo>
                  <a:pt x="224742" y="0"/>
                </a:moveTo>
                <a:lnTo>
                  <a:pt x="0" y="642060"/>
                </a:lnTo>
              </a:path>
            </a:pathLst>
          </a:custGeom>
          <a:noFill/>
          <a:ln cap="flat" cmpd="sng" w="126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7"/>
          <p:cNvSpPr/>
          <p:nvPr/>
        </p:nvSpPr>
        <p:spPr>
          <a:xfrm>
            <a:off x="6710991" y="3353434"/>
            <a:ext cx="132079" cy="638175"/>
          </a:xfrm>
          <a:custGeom>
            <a:rect b="b" l="l" r="r" t="t"/>
            <a:pathLst>
              <a:path extrusionOk="0" h="638175" w="132079">
                <a:moveTo>
                  <a:pt x="72937" y="559435"/>
                </a:moveTo>
                <a:lnTo>
                  <a:pt x="58643" y="559435"/>
                </a:lnTo>
                <a:lnTo>
                  <a:pt x="58643" y="577353"/>
                </a:lnTo>
                <a:lnTo>
                  <a:pt x="43353" y="587919"/>
                </a:lnTo>
                <a:lnTo>
                  <a:pt x="25317" y="597827"/>
                </a:lnTo>
                <a:lnTo>
                  <a:pt x="10282" y="605170"/>
                </a:lnTo>
                <a:lnTo>
                  <a:pt x="3992" y="608041"/>
                </a:lnTo>
                <a:lnTo>
                  <a:pt x="3992" y="637574"/>
                </a:lnTo>
                <a:lnTo>
                  <a:pt x="12943" y="633464"/>
                </a:lnTo>
                <a:lnTo>
                  <a:pt x="32976" y="623392"/>
                </a:lnTo>
                <a:lnTo>
                  <a:pt x="53862" y="610741"/>
                </a:lnTo>
                <a:lnTo>
                  <a:pt x="65370" y="598898"/>
                </a:lnTo>
                <a:lnTo>
                  <a:pt x="108499" y="598898"/>
                </a:lnTo>
                <a:lnTo>
                  <a:pt x="106265" y="597805"/>
                </a:lnTo>
                <a:lnTo>
                  <a:pt x="88230" y="587880"/>
                </a:lnTo>
                <a:lnTo>
                  <a:pt x="73012" y="577353"/>
                </a:lnTo>
                <a:lnTo>
                  <a:pt x="72937" y="559435"/>
                </a:lnTo>
                <a:close/>
              </a:path>
              <a:path extrusionOk="0" h="638175" w="132079">
                <a:moveTo>
                  <a:pt x="108499" y="598898"/>
                </a:moveTo>
                <a:lnTo>
                  <a:pt x="66263" y="598898"/>
                </a:lnTo>
                <a:lnTo>
                  <a:pt x="77843" y="610742"/>
                </a:lnTo>
                <a:lnTo>
                  <a:pt x="98701" y="623392"/>
                </a:lnTo>
                <a:lnTo>
                  <a:pt x="118672" y="633464"/>
                </a:lnTo>
                <a:lnTo>
                  <a:pt x="127588" y="637574"/>
                </a:lnTo>
                <a:lnTo>
                  <a:pt x="127588" y="608041"/>
                </a:lnTo>
                <a:lnTo>
                  <a:pt x="121300" y="605163"/>
                </a:lnTo>
                <a:lnTo>
                  <a:pt x="108499" y="598898"/>
                </a:lnTo>
                <a:close/>
              </a:path>
              <a:path extrusionOk="0" h="638175" w="132079">
                <a:moveTo>
                  <a:pt x="72937" y="511982"/>
                </a:moveTo>
                <a:lnTo>
                  <a:pt x="58643" y="511982"/>
                </a:lnTo>
                <a:lnTo>
                  <a:pt x="58643" y="529954"/>
                </a:lnTo>
                <a:lnTo>
                  <a:pt x="43352" y="540520"/>
                </a:lnTo>
                <a:lnTo>
                  <a:pt x="25316" y="550428"/>
                </a:lnTo>
                <a:lnTo>
                  <a:pt x="10281" y="557771"/>
                </a:lnTo>
                <a:lnTo>
                  <a:pt x="3992" y="560642"/>
                </a:lnTo>
                <a:lnTo>
                  <a:pt x="3992" y="590123"/>
                </a:lnTo>
                <a:lnTo>
                  <a:pt x="10295" y="587245"/>
                </a:lnTo>
                <a:lnTo>
                  <a:pt x="25357" y="579886"/>
                </a:lnTo>
                <a:lnTo>
                  <a:pt x="43411" y="569960"/>
                </a:lnTo>
                <a:lnTo>
                  <a:pt x="58643" y="559435"/>
                </a:lnTo>
                <a:lnTo>
                  <a:pt x="72937" y="559435"/>
                </a:lnTo>
                <a:lnTo>
                  <a:pt x="124832" y="559381"/>
                </a:lnTo>
                <a:lnTo>
                  <a:pt x="121300" y="557764"/>
                </a:lnTo>
                <a:lnTo>
                  <a:pt x="106265" y="550406"/>
                </a:lnTo>
                <a:lnTo>
                  <a:pt x="88230" y="540481"/>
                </a:lnTo>
                <a:lnTo>
                  <a:pt x="73012" y="529954"/>
                </a:lnTo>
                <a:lnTo>
                  <a:pt x="72937" y="511982"/>
                </a:lnTo>
                <a:close/>
              </a:path>
              <a:path extrusionOk="0" h="638175" w="132079">
                <a:moveTo>
                  <a:pt x="124832" y="559381"/>
                </a:moveTo>
                <a:lnTo>
                  <a:pt x="72937" y="559381"/>
                </a:lnTo>
                <a:lnTo>
                  <a:pt x="88303" y="570000"/>
                </a:lnTo>
                <a:lnTo>
                  <a:pt x="106311" y="579908"/>
                </a:lnTo>
                <a:lnTo>
                  <a:pt x="121314" y="587251"/>
                </a:lnTo>
                <a:lnTo>
                  <a:pt x="127588" y="590123"/>
                </a:lnTo>
                <a:lnTo>
                  <a:pt x="127588" y="560642"/>
                </a:lnTo>
                <a:lnTo>
                  <a:pt x="124832" y="559381"/>
                </a:lnTo>
                <a:close/>
              </a:path>
              <a:path extrusionOk="0" h="638175" w="132079">
                <a:moveTo>
                  <a:pt x="72937" y="464583"/>
                </a:moveTo>
                <a:lnTo>
                  <a:pt x="58643" y="464583"/>
                </a:lnTo>
                <a:lnTo>
                  <a:pt x="58643" y="482503"/>
                </a:lnTo>
                <a:lnTo>
                  <a:pt x="43353" y="493069"/>
                </a:lnTo>
                <a:lnTo>
                  <a:pt x="25317" y="502977"/>
                </a:lnTo>
                <a:lnTo>
                  <a:pt x="10282" y="510320"/>
                </a:lnTo>
                <a:lnTo>
                  <a:pt x="3992" y="513191"/>
                </a:lnTo>
                <a:lnTo>
                  <a:pt x="3992" y="542724"/>
                </a:lnTo>
                <a:lnTo>
                  <a:pt x="10296" y="539839"/>
                </a:lnTo>
                <a:lnTo>
                  <a:pt x="25358" y="532466"/>
                </a:lnTo>
                <a:lnTo>
                  <a:pt x="43410" y="522523"/>
                </a:lnTo>
                <a:lnTo>
                  <a:pt x="58643" y="511982"/>
                </a:lnTo>
                <a:lnTo>
                  <a:pt x="72937" y="511982"/>
                </a:lnTo>
                <a:lnTo>
                  <a:pt x="124832" y="511930"/>
                </a:lnTo>
                <a:lnTo>
                  <a:pt x="121300" y="510313"/>
                </a:lnTo>
                <a:lnTo>
                  <a:pt x="106265" y="502954"/>
                </a:lnTo>
                <a:lnTo>
                  <a:pt x="88230" y="493029"/>
                </a:lnTo>
                <a:lnTo>
                  <a:pt x="73014" y="482503"/>
                </a:lnTo>
                <a:lnTo>
                  <a:pt x="72937" y="464583"/>
                </a:lnTo>
                <a:close/>
              </a:path>
              <a:path extrusionOk="0" h="638175" w="132079">
                <a:moveTo>
                  <a:pt x="124832" y="511930"/>
                </a:moveTo>
                <a:lnTo>
                  <a:pt x="72937" y="511930"/>
                </a:lnTo>
                <a:lnTo>
                  <a:pt x="88302" y="522563"/>
                </a:lnTo>
                <a:lnTo>
                  <a:pt x="106312" y="532488"/>
                </a:lnTo>
                <a:lnTo>
                  <a:pt x="121315" y="539847"/>
                </a:lnTo>
                <a:lnTo>
                  <a:pt x="127588" y="542724"/>
                </a:lnTo>
                <a:lnTo>
                  <a:pt x="127588" y="513191"/>
                </a:lnTo>
                <a:lnTo>
                  <a:pt x="124832" y="511930"/>
                </a:lnTo>
                <a:close/>
              </a:path>
              <a:path extrusionOk="0" h="638175" w="132079">
                <a:moveTo>
                  <a:pt x="72937" y="151865"/>
                </a:moveTo>
                <a:lnTo>
                  <a:pt x="58643" y="151865"/>
                </a:lnTo>
                <a:lnTo>
                  <a:pt x="58643" y="435104"/>
                </a:lnTo>
                <a:lnTo>
                  <a:pt x="43352" y="445670"/>
                </a:lnTo>
                <a:lnTo>
                  <a:pt x="25316" y="455578"/>
                </a:lnTo>
                <a:lnTo>
                  <a:pt x="10281" y="462921"/>
                </a:lnTo>
                <a:lnTo>
                  <a:pt x="3992" y="465792"/>
                </a:lnTo>
                <a:lnTo>
                  <a:pt x="3992" y="495272"/>
                </a:lnTo>
                <a:lnTo>
                  <a:pt x="10294" y="492394"/>
                </a:lnTo>
                <a:lnTo>
                  <a:pt x="25356" y="485035"/>
                </a:lnTo>
                <a:lnTo>
                  <a:pt x="43409" y="475110"/>
                </a:lnTo>
                <a:lnTo>
                  <a:pt x="58643" y="464583"/>
                </a:lnTo>
                <a:lnTo>
                  <a:pt x="72937" y="464583"/>
                </a:lnTo>
                <a:lnTo>
                  <a:pt x="124832" y="464531"/>
                </a:lnTo>
                <a:lnTo>
                  <a:pt x="121300" y="462914"/>
                </a:lnTo>
                <a:lnTo>
                  <a:pt x="106265" y="455555"/>
                </a:lnTo>
                <a:lnTo>
                  <a:pt x="88230" y="445630"/>
                </a:lnTo>
                <a:lnTo>
                  <a:pt x="73014" y="435104"/>
                </a:lnTo>
                <a:lnTo>
                  <a:pt x="72937" y="151865"/>
                </a:lnTo>
                <a:close/>
              </a:path>
              <a:path extrusionOk="0" h="638175" w="132079">
                <a:moveTo>
                  <a:pt x="124832" y="464531"/>
                </a:moveTo>
                <a:lnTo>
                  <a:pt x="72937" y="464531"/>
                </a:lnTo>
                <a:lnTo>
                  <a:pt x="88301" y="475149"/>
                </a:lnTo>
                <a:lnTo>
                  <a:pt x="106310" y="485057"/>
                </a:lnTo>
                <a:lnTo>
                  <a:pt x="121314" y="492400"/>
                </a:lnTo>
                <a:lnTo>
                  <a:pt x="127588" y="495272"/>
                </a:lnTo>
                <a:lnTo>
                  <a:pt x="127588" y="465792"/>
                </a:lnTo>
                <a:lnTo>
                  <a:pt x="124832" y="464531"/>
                </a:lnTo>
                <a:close/>
              </a:path>
              <a:path extrusionOk="0" h="638175" w="132079">
                <a:moveTo>
                  <a:pt x="65791" y="0"/>
                </a:moveTo>
                <a:lnTo>
                  <a:pt x="59160" y="25065"/>
                </a:lnTo>
                <a:lnTo>
                  <a:pt x="42627" y="72941"/>
                </a:lnTo>
                <a:lnTo>
                  <a:pt x="21228" y="131219"/>
                </a:lnTo>
                <a:lnTo>
                  <a:pt x="0" y="187493"/>
                </a:lnTo>
                <a:lnTo>
                  <a:pt x="15530" y="179615"/>
                </a:lnTo>
                <a:lnTo>
                  <a:pt x="31849" y="170590"/>
                </a:lnTo>
                <a:lnTo>
                  <a:pt x="46915" y="161096"/>
                </a:lnTo>
                <a:lnTo>
                  <a:pt x="58643" y="151865"/>
                </a:lnTo>
                <a:lnTo>
                  <a:pt x="72937" y="151865"/>
                </a:lnTo>
                <a:lnTo>
                  <a:pt x="118159" y="151813"/>
                </a:lnTo>
                <a:lnTo>
                  <a:pt x="110412" y="131218"/>
                </a:lnTo>
                <a:lnTo>
                  <a:pt x="89058" y="72940"/>
                </a:lnTo>
                <a:lnTo>
                  <a:pt x="72519" y="25065"/>
                </a:lnTo>
                <a:lnTo>
                  <a:pt x="65791" y="0"/>
                </a:lnTo>
                <a:close/>
              </a:path>
              <a:path extrusionOk="0" h="638175" w="132079">
                <a:moveTo>
                  <a:pt x="118159" y="151813"/>
                </a:moveTo>
                <a:lnTo>
                  <a:pt x="72937" y="151813"/>
                </a:lnTo>
                <a:lnTo>
                  <a:pt x="84788" y="161137"/>
                </a:lnTo>
                <a:lnTo>
                  <a:pt x="99835" y="170618"/>
                </a:lnTo>
                <a:lnTo>
                  <a:pt x="116111" y="179629"/>
                </a:lnTo>
                <a:lnTo>
                  <a:pt x="131582" y="187493"/>
                </a:lnTo>
                <a:lnTo>
                  <a:pt x="118159" y="151813"/>
                </a:lnTo>
                <a:close/>
              </a:path>
            </a:pathLst>
          </a:custGeom>
          <a:solidFill>
            <a:srgbClr val="FF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7"/>
          <p:cNvSpPr/>
          <p:nvPr/>
        </p:nvSpPr>
        <p:spPr>
          <a:xfrm>
            <a:off x="6710991" y="3353434"/>
            <a:ext cx="132079" cy="638175"/>
          </a:xfrm>
          <a:custGeom>
            <a:rect b="b" l="l" r="r" t="t"/>
            <a:pathLst>
              <a:path extrusionOk="0" h="638175" w="132079">
                <a:moveTo>
                  <a:pt x="65791" y="0"/>
                </a:moveTo>
                <a:lnTo>
                  <a:pt x="59160" y="25066"/>
                </a:lnTo>
                <a:lnTo>
                  <a:pt x="42628" y="72941"/>
                </a:lnTo>
                <a:lnTo>
                  <a:pt x="21228" y="131219"/>
                </a:lnTo>
                <a:lnTo>
                  <a:pt x="0" y="187494"/>
                </a:lnTo>
                <a:lnTo>
                  <a:pt x="15505" y="179630"/>
                </a:lnTo>
                <a:lnTo>
                  <a:pt x="31805" y="170618"/>
                </a:lnTo>
                <a:lnTo>
                  <a:pt x="46864" y="161137"/>
                </a:lnTo>
                <a:lnTo>
                  <a:pt x="58644" y="151866"/>
                </a:lnTo>
                <a:lnTo>
                  <a:pt x="58644" y="435104"/>
                </a:lnTo>
                <a:lnTo>
                  <a:pt x="43353" y="445670"/>
                </a:lnTo>
                <a:lnTo>
                  <a:pt x="25317" y="455578"/>
                </a:lnTo>
                <a:lnTo>
                  <a:pt x="10282" y="462921"/>
                </a:lnTo>
                <a:lnTo>
                  <a:pt x="3993" y="465792"/>
                </a:lnTo>
                <a:lnTo>
                  <a:pt x="3993" y="495272"/>
                </a:lnTo>
                <a:lnTo>
                  <a:pt x="10282" y="492401"/>
                </a:lnTo>
                <a:lnTo>
                  <a:pt x="25317" y="485058"/>
                </a:lnTo>
                <a:lnTo>
                  <a:pt x="43353" y="475150"/>
                </a:lnTo>
                <a:lnTo>
                  <a:pt x="58644" y="464584"/>
                </a:lnTo>
                <a:lnTo>
                  <a:pt x="58644" y="482503"/>
                </a:lnTo>
                <a:lnTo>
                  <a:pt x="43353" y="493069"/>
                </a:lnTo>
                <a:lnTo>
                  <a:pt x="25318" y="502977"/>
                </a:lnTo>
                <a:lnTo>
                  <a:pt x="10282" y="510320"/>
                </a:lnTo>
                <a:lnTo>
                  <a:pt x="3993" y="513191"/>
                </a:lnTo>
                <a:lnTo>
                  <a:pt x="3993" y="535630"/>
                </a:lnTo>
                <a:lnTo>
                  <a:pt x="3993" y="542724"/>
                </a:lnTo>
                <a:lnTo>
                  <a:pt x="10282" y="539847"/>
                </a:lnTo>
                <a:lnTo>
                  <a:pt x="25317" y="532489"/>
                </a:lnTo>
                <a:lnTo>
                  <a:pt x="43353" y="522563"/>
                </a:lnTo>
                <a:lnTo>
                  <a:pt x="58644" y="511983"/>
                </a:lnTo>
                <a:lnTo>
                  <a:pt x="58644" y="529954"/>
                </a:lnTo>
                <a:lnTo>
                  <a:pt x="43353" y="540521"/>
                </a:lnTo>
                <a:lnTo>
                  <a:pt x="25317" y="550428"/>
                </a:lnTo>
                <a:lnTo>
                  <a:pt x="10282" y="557771"/>
                </a:lnTo>
                <a:lnTo>
                  <a:pt x="3993" y="560643"/>
                </a:lnTo>
                <a:lnTo>
                  <a:pt x="3993" y="583029"/>
                </a:lnTo>
                <a:lnTo>
                  <a:pt x="3993" y="590123"/>
                </a:lnTo>
                <a:lnTo>
                  <a:pt x="10282" y="587251"/>
                </a:lnTo>
                <a:lnTo>
                  <a:pt x="25317" y="579908"/>
                </a:lnTo>
                <a:lnTo>
                  <a:pt x="43353" y="570000"/>
                </a:lnTo>
                <a:lnTo>
                  <a:pt x="58644" y="559434"/>
                </a:lnTo>
                <a:lnTo>
                  <a:pt x="58644" y="577354"/>
                </a:lnTo>
                <a:lnTo>
                  <a:pt x="43353" y="587920"/>
                </a:lnTo>
                <a:lnTo>
                  <a:pt x="25318" y="597828"/>
                </a:lnTo>
                <a:lnTo>
                  <a:pt x="10282" y="605171"/>
                </a:lnTo>
                <a:lnTo>
                  <a:pt x="3993" y="608042"/>
                </a:lnTo>
                <a:lnTo>
                  <a:pt x="3993" y="630480"/>
                </a:lnTo>
                <a:lnTo>
                  <a:pt x="3993" y="637575"/>
                </a:lnTo>
                <a:lnTo>
                  <a:pt x="12944" y="633465"/>
                </a:lnTo>
                <a:lnTo>
                  <a:pt x="32977" y="623392"/>
                </a:lnTo>
                <a:lnTo>
                  <a:pt x="53862" y="610742"/>
                </a:lnTo>
                <a:lnTo>
                  <a:pt x="65370" y="598899"/>
                </a:lnTo>
                <a:lnTo>
                  <a:pt x="66264" y="598899"/>
                </a:lnTo>
                <a:lnTo>
                  <a:pt x="77844" y="610743"/>
                </a:lnTo>
                <a:lnTo>
                  <a:pt x="98702" y="623393"/>
                </a:lnTo>
                <a:lnTo>
                  <a:pt x="118672" y="633465"/>
                </a:lnTo>
                <a:lnTo>
                  <a:pt x="127588" y="637575"/>
                </a:lnTo>
                <a:lnTo>
                  <a:pt x="127588" y="630480"/>
                </a:lnTo>
                <a:lnTo>
                  <a:pt x="127588" y="608042"/>
                </a:lnTo>
                <a:lnTo>
                  <a:pt x="121300" y="605164"/>
                </a:lnTo>
                <a:lnTo>
                  <a:pt x="106266" y="597806"/>
                </a:lnTo>
                <a:lnTo>
                  <a:pt x="88230" y="587880"/>
                </a:lnTo>
                <a:lnTo>
                  <a:pt x="72937" y="577301"/>
                </a:lnTo>
                <a:lnTo>
                  <a:pt x="72937" y="559382"/>
                </a:lnTo>
                <a:lnTo>
                  <a:pt x="88230" y="569961"/>
                </a:lnTo>
                <a:lnTo>
                  <a:pt x="106266" y="579886"/>
                </a:lnTo>
                <a:lnTo>
                  <a:pt x="121300" y="587245"/>
                </a:lnTo>
                <a:lnTo>
                  <a:pt x="127588" y="590123"/>
                </a:lnTo>
                <a:lnTo>
                  <a:pt x="127588" y="583029"/>
                </a:lnTo>
                <a:lnTo>
                  <a:pt x="127588" y="560643"/>
                </a:lnTo>
                <a:lnTo>
                  <a:pt x="121300" y="557765"/>
                </a:lnTo>
                <a:lnTo>
                  <a:pt x="106266" y="550406"/>
                </a:lnTo>
                <a:lnTo>
                  <a:pt x="88230" y="540481"/>
                </a:lnTo>
                <a:lnTo>
                  <a:pt x="72937" y="529902"/>
                </a:lnTo>
                <a:lnTo>
                  <a:pt x="72937" y="511930"/>
                </a:lnTo>
                <a:lnTo>
                  <a:pt x="88230" y="522523"/>
                </a:lnTo>
                <a:lnTo>
                  <a:pt x="106266" y="532466"/>
                </a:lnTo>
                <a:lnTo>
                  <a:pt x="121300" y="539840"/>
                </a:lnTo>
                <a:lnTo>
                  <a:pt x="127588" y="542724"/>
                </a:lnTo>
                <a:lnTo>
                  <a:pt x="127588" y="535630"/>
                </a:lnTo>
                <a:lnTo>
                  <a:pt x="127588" y="513191"/>
                </a:lnTo>
                <a:lnTo>
                  <a:pt x="121300" y="510313"/>
                </a:lnTo>
                <a:lnTo>
                  <a:pt x="106266" y="502955"/>
                </a:lnTo>
                <a:lnTo>
                  <a:pt x="88230" y="493029"/>
                </a:lnTo>
                <a:lnTo>
                  <a:pt x="72937" y="482450"/>
                </a:lnTo>
                <a:lnTo>
                  <a:pt x="72937" y="464531"/>
                </a:lnTo>
                <a:lnTo>
                  <a:pt x="88230" y="475110"/>
                </a:lnTo>
                <a:lnTo>
                  <a:pt x="106266" y="485036"/>
                </a:lnTo>
                <a:lnTo>
                  <a:pt x="121300" y="492394"/>
                </a:lnTo>
                <a:lnTo>
                  <a:pt x="127588" y="495272"/>
                </a:lnTo>
                <a:lnTo>
                  <a:pt x="127588" y="465792"/>
                </a:lnTo>
                <a:lnTo>
                  <a:pt x="121300" y="462914"/>
                </a:lnTo>
                <a:lnTo>
                  <a:pt x="106266" y="455556"/>
                </a:lnTo>
                <a:lnTo>
                  <a:pt x="88230" y="445630"/>
                </a:lnTo>
                <a:lnTo>
                  <a:pt x="72937" y="435051"/>
                </a:lnTo>
                <a:lnTo>
                  <a:pt x="72937" y="151813"/>
                </a:lnTo>
                <a:lnTo>
                  <a:pt x="84724" y="161097"/>
                </a:lnTo>
                <a:lnTo>
                  <a:pt x="99785" y="170590"/>
                </a:lnTo>
                <a:lnTo>
                  <a:pt x="116084" y="179615"/>
                </a:lnTo>
                <a:lnTo>
                  <a:pt x="131582" y="187494"/>
                </a:lnTo>
                <a:lnTo>
                  <a:pt x="110412" y="131219"/>
                </a:lnTo>
                <a:lnTo>
                  <a:pt x="89059" y="72940"/>
                </a:lnTo>
                <a:lnTo>
                  <a:pt x="72519" y="25065"/>
                </a:lnTo>
                <a:lnTo>
                  <a:pt x="65791" y="0"/>
                </a:lnTo>
                <a:close/>
              </a:path>
            </a:pathLst>
          </a:custGeom>
          <a:noFill/>
          <a:ln cap="flat" cmpd="sng" w="952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 name="Google Shape;189;p7"/>
          <p:cNvPicPr preferRelativeResize="0"/>
          <p:nvPr/>
        </p:nvPicPr>
        <p:blipFill rotWithShape="1">
          <a:blip r:embed="rId6">
            <a:alphaModFix/>
          </a:blip>
          <a:srcRect b="0" l="0" r="0" t="0"/>
          <a:stretch/>
        </p:blipFill>
        <p:spPr>
          <a:xfrm>
            <a:off x="3722305" y="3050584"/>
            <a:ext cx="121920" cy="121920"/>
          </a:xfrm>
          <a:prstGeom prst="rect">
            <a:avLst/>
          </a:prstGeom>
          <a:noFill/>
          <a:ln>
            <a:noFill/>
          </a:ln>
        </p:spPr>
      </p:pic>
      <p:sp>
        <p:nvSpPr>
          <p:cNvPr id="190" name="Google Shape;190;p7"/>
          <p:cNvSpPr txBox="1"/>
          <p:nvPr/>
        </p:nvSpPr>
        <p:spPr>
          <a:xfrm>
            <a:off x="4864230" y="3202128"/>
            <a:ext cx="470534" cy="10223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500"/>
              <a:buFont typeface="Arial"/>
              <a:buNone/>
            </a:pPr>
            <a:r>
              <a:rPr b="0" i="0" lang="en-US" sz="500" u="none" cap="none" strike="noStrike">
                <a:solidFill>
                  <a:srgbClr val="106BCC"/>
                </a:solidFill>
                <a:latin typeface="Arial Black"/>
                <a:ea typeface="Arial Black"/>
                <a:cs typeface="Arial Black"/>
                <a:sym typeface="Arial Black"/>
              </a:rPr>
              <a:t>Oct 31, 2020</a:t>
            </a:r>
            <a:endParaRPr b="0" i="0" sz="500" u="none" cap="none" strike="noStrike">
              <a:solidFill>
                <a:srgbClr val="000000"/>
              </a:solidFill>
              <a:latin typeface="Arial Black"/>
              <a:ea typeface="Arial Black"/>
              <a:cs typeface="Arial Black"/>
              <a:sym typeface="Arial Black"/>
            </a:endParaRPr>
          </a:p>
        </p:txBody>
      </p:sp>
      <p:sp>
        <p:nvSpPr>
          <p:cNvPr id="191" name="Google Shape;191;p7"/>
          <p:cNvSpPr txBox="1"/>
          <p:nvPr/>
        </p:nvSpPr>
        <p:spPr>
          <a:xfrm>
            <a:off x="5964452" y="3199180"/>
            <a:ext cx="470400" cy="1023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500"/>
              <a:buFont typeface="Arial"/>
              <a:buNone/>
            </a:pPr>
            <a:r>
              <a:rPr b="0" i="0" lang="en-US" sz="500" u="none" cap="none" strike="noStrike">
                <a:solidFill>
                  <a:srgbClr val="CC6515"/>
                </a:solidFill>
                <a:latin typeface="Arial Black"/>
                <a:ea typeface="Arial Black"/>
                <a:cs typeface="Arial Black"/>
                <a:sym typeface="Arial Black"/>
              </a:rPr>
              <a:t>Oct 31, 2023</a:t>
            </a:r>
            <a:endParaRPr b="0" i="0" sz="500" u="none" cap="none" strike="noStrike">
              <a:solidFill>
                <a:srgbClr val="000000"/>
              </a:solidFill>
              <a:latin typeface="Arial Black"/>
              <a:ea typeface="Arial Black"/>
              <a:cs typeface="Arial Black"/>
              <a:sym typeface="Arial Black"/>
            </a:endParaRPr>
          </a:p>
        </p:txBody>
      </p:sp>
      <p:sp>
        <p:nvSpPr>
          <p:cNvPr id="192" name="Google Shape;192;p7"/>
          <p:cNvSpPr txBox="1"/>
          <p:nvPr/>
        </p:nvSpPr>
        <p:spPr>
          <a:xfrm>
            <a:off x="6285464" y="3974353"/>
            <a:ext cx="991800" cy="2283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Times New Roman"/>
                <a:ea typeface="Times New Roman"/>
                <a:cs typeface="Times New Roman"/>
                <a:sym typeface="Times New Roman"/>
              </a:rPr>
              <a:t>we are here</a:t>
            </a:r>
            <a:endParaRPr b="0" i="0" sz="1400" u="none" cap="none" strike="noStrike">
              <a:solidFill>
                <a:srgbClr val="000000"/>
              </a:solidFill>
              <a:latin typeface="Times New Roman"/>
              <a:ea typeface="Times New Roman"/>
              <a:cs typeface="Times New Roman"/>
              <a:sym typeface="Times New Roman"/>
            </a:endParaRPr>
          </a:p>
        </p:txBody>
      </p:sp>
      <p:sp>
        <p:nvSpPr>
          <p:cNvPr id="193" name="Google Shape;193;p7"/>
          <p:cNvSpPr txBox="1"/>
          <p:nvPr/>
        </p:nvSpPr>
        <p:spPr>
          <a:xfrm>
            <a:off x="4010962" y="2306380"/>
            <a:ext cx="645160" cy="863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400"/>
              <a:buFont typeface="Arial"/>
              <a:buNone/>
            </a:pPr>
            <a:r>
              <a:rPr b="0" i="0" lang="en-US" sz="400" u="none" cap="none" strike="noStrike">
                <a:solidFill>
                  <a:srgbClr val="26A78E"/>
                </a:solidFill>
                <a:latin typeface="Arial"/>
                <a:ea typeface="Arial"/>
                <a:cs typeface="Arial"/>
                <a:sym typeface="Arial"/>
              </a:rPr>
              <a:t>initial release of MySQL 8.0</a:t>
            </a:r>
            <a:endParaRPr b="0" i="0" sz="400" u="none" cap="none" strike="noStrike">
              <a:solidFill>
                <a:srgbClr val="000000"/>
              </a:solidFill>
              <a:latin typeface="Arial"/>
              <a:ea typeface="Arial"/>
              <a:cs typeface="Arial"/>
              <a:sym typeface="Arial"/>
            </a:endParaRPr>
          </a:p>
        </p:txBody>
      </p:sp>
      <p:grpSp>
        <p:nvGrpSpPr>
          <p:cNvPr id="194" name="Google Shape;194;p7"/>
          <p:cNvGrpSpPr/>
          <p:nvPr/>
        </p:nvGrpSpPr>
        <p:grpSpPr>
          <a:xfrm>
            <a:off x="3788098" y="1311587"/>
            <a:ext cx="4040310" cy="1807634"/>
            <a:chOff x="3788098" y="1311587"/>
            <a:chExt cx="4040310" cy="1807634"/>
          </a:xfrm>
        </p:grpSpPr>
        <p:sp>
          <p:nvSpPr>
            <p:cNvPr id="195" name="Google Shape;195;p7"/>
            <p:cNvSpPr/>
            <p:nvPr/>
          </p:nvSpPr>
          <p:spPr>
            <a:xfrm>
              <a:off x="4007820" y="2389093"/>
              <a:ext cx="661035" cy="0"/>
            </a:xfrm>
            <a:custGeom>
              <a:rect b="b" l="l" r="r" t="t"/>
              <a:pathLst>
                <a:path extrusionOk="0" h="120000" w="661035">
                  <a:moveTo>
                    <a:pt x="0" y="0"/>
                  </a:moveTo>
                  <a:lnTo>
                    <a:pt x="660819" y="0"/>
                  </a:lnTo>
                </a:path>
              </a:pathLst>
            </a:custGeom>
            <a:noFill/>
            <a:ln cap="flat" cmpd="sng" w="9525">
              <a:solidFill>
                <a:srgbClr val="26A7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7"/>
            <p:cNvSpPr/>
            <p:nvPr/>
          </p:nvSpPr>
          <p:spPr>
            <a:xfrm>
              <a:off x="3788098" y="2384860"/>
              <a:ext cx="224790" cy="642620"/>
            </a:xfrm>
            <a:custGeom>
              <a:rect b="b" l="l" r="r" t="t"/>
              <a:pathLst>
                <a:path extrusionOk="0" h="642619" w="224789">
                  <a:moveTo>
                    <a:pt x="224742" y="0"/>
                  </a:moveTo>
                  <a:lnTo>
                    <a:pt x="0" y="642060"/>
                  </a:lnTo>
                </a:path>
              </a:pathLst>
            </a:custGeom>
            <a:noFill/>
            <a:ln cap="flat" cmpd="sng" w="9525">
              <a:solidFill>
                <a:srgbClr val="26A7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7"/>
            <p:cNvSpPr/>
            <p:nvPr/>
          </p:nvSpPr>
          <p:spPr>
            <a:xfrm>
              <a:off x="4811764" y="1311587"/>
              <a:ext cx="2399665" cy="1715135"/>
            </a:xfrm>
            <a:custGeom>
              <a:rect b="b" l="l" r="r" t="t"/>
              <a:pathLst>
                <a:path extrusionOk="0" h="1715135" w="2399665">
                  <a:moveTo>
                    <a:pt x="2399139" y="0"/>
                  </a:moveTo>
                  <a:lnTo>
                    <a:pt x="0" y="0"/>
                  </a:lnTo>
                  <a:lnTo>
                    <a:pt x="0" y="1715086"/>
                  </a:lnTo>
                  <a:lnTo>
                    <a:pt x="2399139" y="1715086"/>
                  </a:lnTo>
                  <a:lnTo>
                    <a:pt x="2399139" y="0"/>
                  </a:lnTo>
                  <a:close/>
                </a:path>
              </a:pathLst>
            </a:custGeom>
            <a:solidFill>
              <a:srgbClr val="FFFFFF">
                <a:alpha val="66666"/>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7"/>
            <p:cNvSpPr/>
            <p:nvPr/>
          </p:nvSpPr>
          <p:spPr>
            <a:xfrm>
              <a:off x="4811764" y="1311588"/>
              <a:ext cx="2399665" cy="1715135"/>
            </a:xfrm>
            <a:custGeom>
              <a:rect b="b" l="l" r="r" t="t"/>
              <a:pathLst>
                <a:path extrusionOk="0" h="1715135" w="2399665">
                  <a:moveTo>
                    <a:pt x="0" y="0"/>
                  </a:moveTo>
                  <a:lnTo>
                    <a:pt x="2399139" y="0"/>
                  </a:lnTo>
                  <a:lnTo>
                    <a:pt x="2399139" y="1715086"/>
                  </a:lnTo>
                  <a:lnTo>
                    <a:pt x="0" y="1715086"/>
                  </a:lnTo>
                  <a:lnTo>
                    <a:pt x="0" y="0"/>
                  </a:lnTo>
                  <a:close/>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9" name="Google Shape;199;p7"/>
            <p:cNvPicPr preferRelativeResize="0"/>
            <p:nvPr/>
          </p:nvPicPr>
          <p:blipFill rotWithShape="1">
            <a:blip r:embed="rId7">
              <a:alphaModFix/>
            </a:blip>
            <a:srcRect b="0" l="0" r="0" t="0"/>
            <a:stretch/>
          </p:blipFill>
          <p:spPr>
            <a:xfrm>
              <a:off x="4440683" y="1903990"/>
              <a:ext cx="3387725" cy="1215231"/>
            </a:xfrm>
            <a:prstGeom prst="rect">
              <a:avLst/>
            </a:prstGeom>
            <a:noFill/>
            <a:ln>
              <a:noFill/>
            </a:ln>
          </p:spPr>
        </p:pic>
        <p:sp>
          <p:nvSpPr>
            <p:cNvPr id="200" name="Google Shape;200;p7"/>
            <p:cNvSpPr/>
            <p:nvPr/>
          </p:nvSpPr>
          <p:spPr>
            <a:xfrm>
              <a:off x="4491483" y="1934790"/>
              <a:ext cx="3286125" cy="1113790"/>
            </a:xfrm>
            <a:custGeom>
              <a:rect b="b" l="l" r="r" t="t"/>
              <a:pathLst>
                <a:path extrusionOk="0" h="1113789" w="3286125">
                  <a:moveTo>
                    <a:pt x="3219450" y="0"/>
                  </a:moveTo>
                  <a:lnTo>
                    <a:pt x="557608" y="0"/>
                  </a:lnTo>
                  <a:lnTo>
                    <a:pt x="531689" y="5250"/>
                  </a:lnTo>
                  <a:lnTo>
                    <a:pt x="510492" y="19558"/>
                  </a:lnTo>
                  <a:lnTo>
                    <a:pt x="496184" y="40755"/>
                  </a:lnTo>
                  <a:lnTo>
                    <a:pt x="490933" y="66675"/>
                  </a:lnTo>
                  <a:lnTo>
                    <a:pt x="490933" y="292496"/>
                  </a:lnTo>
                  <a:lnTo>
                    <a:pt x="0" y="1113631"/>
                  </a:lnTo>
                  <a:lnTo>
                    <a:pt x="699293" y="525064"/>
                  </a:lnTo>
                  <a:lnTo>
                    <a:pt x="3219450" y="525064"/>
                  </a:lnTo>
                  <a:lnTo>
                    <a:pt x="3245369" y="519876"/>
                  </a:lnTo>
                  <a:lnTo>
                    <a:pt x="3266566" y="505705"/>
                  </a:lnTo>
                  <a:lnTo>
                    <a:pt x="3280874" y="484644"/>
                  </a:lnTo>
                  <a:lnTo>
                    <a:pt x="3286125" y="458787"/>
                  </a:lnTo>
                  <a:lnTo>
                    <a:pt x="3286125" y="66675"/>
                  </a:lnTo>
                  <a:lnTo>
                    <a:pt x="3280874" y="40755"/>
                  </a:lnTo>
                  <a:lnTo>
                    <a:pt x="3266566" y="19558"/>
                  </a:lnTo>
                  <a:lnTo>
                    <a:pt x="3245369" y="5250"/>
                  </a:lnTo>
                  <a:lnTo>
                    <a:pt x="3219450"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7"/>
            <p:cNvSpPr/>
            <p:nvPr/>
          </p:nvSpPr>
          <p:spPr>
            <a:xfrm>
              <a:off x="4491482" y="1934790"/>
              <a:ext cx="3286125" cy="1113790"/>
            </a:xfrm>
            <a:custGeom>
              <a:rect b="b" l="l" r="r" t="t"/>
              <a:pathLst>
                <a:path extrusionOk="0" h="1113789" w="3286125">
                  <a:moveTo>
                    <a:pt x="557609" y="0"/>
                  </a:moveTo>
                  <a:lnTo>
                    <a:pt x="531689" y="5250"/>
                  </a:lnTo>
                  <a:lnTo>
                    <a:pt x="510492" y="19558"/>
                  </a:lnTo>
                  <a:lnTo>
                    <a:pt x="496185" y="40755"/>
                  </a:lnTo>
                  <a:lnTo>
                    <a:pt x="490934" y="66675"/>
                  </a:lnTo>
                  <a:lnTo>
                    <a:pt x="490934" y="292496"/>
                  </a:lnTo>
                  <a:lnTo>
                    <a:pt x="0" y="1113631"/>
                  </a:lnTo>
                  <a:lnTo>
                    <a:pt x="699293" y="525065"/>
                  </a:lnTo>
                  <a:lnTo>
                    <a:pt x="3219450" y="525065"/>
                  </a:lnTo>
                  <a:lnTo>
                    <a:pt x="3245369" y="519876"/>
                  </a:lnTo>
                  <a:lnTo>
                    <a:pt x="3266567" y="505705"/>
                  </a:lnTo>
                  <a:lnTo>
                    <a:pt x="3280874" y="484644"/>
                  </a:lnTo>
                  <a:lnTo>
                    <a:pt x="3286125" y="458787"/>
                  </a:lnTo>
                  <a:lnTo>
                    <a:pt x="3286125" y="66675"/>
                  </a:lnTo>
                  <a:lnTo>
                    <a:pt x="3280874" y="40755"/>
                  </a:lnTo>
                  <a:lnTo>
                    <a:pt x="3266566" y="19558"/>
                  </a:lnTo>
                  <a:lnTo>
                    <a:pt x="3245369" y="5250"/>
                  </a:lnTo>
                  <a:lnTo>
                    <a:pt x="3219450" y="0"/>
                  </a:lnTo>
                  <a:lnTo>
                    <a:pt x="557609" y="0"/>
                  </a:lnTo>
                  <a:close/>
                </a:path>
              </a:pathLst>
            </a:custGeom>
            <a:noFill/>
            <a:ln cap="flat" cmpd="sng" w="25400">
              <a:solidFill>
                <a:srgbClr val="26A7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2" name="Google Shape;202;p7"/>
          <p:cNvSpPr txBox="1"/>
          <p:nvPr/>
        </p:nvSpPr>
        <p:spPr>
          <a:xfrm>
            <a:off x="3834448" y="3189202"/>
            <a:ext cx="471900" cy="9870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Clr>
                <a:srgbClr val="000000"/>
              </a:buClr>
              <a:buSzPts val="550"/>
              <a:buFont typeface="Arial"/>
              <a:buNone/>
            </a:pPr>
            <a:r>
              <a:rPr b="0" i="0" lang="en-US" sz="550" u="none" cap="none" strike="noStrike">
                <a:solidFill>
                  <a:srgbClr val="26A78E"/>
                </a:solidFill>
                <a:latin typeface="Arial Black"/>
                <a:ea typeface="Arial Black"/>
                <a:cs typeface="Arial Black"/>
                <a:sym typeface="Arial Black"/>
              </a:rPr>
              <a:t>Apr  2018</a:t>
            </a:r>
            <a:endParaRPr b="0" i="0" sz="550" u="none" cap="none" strike="noStrike">
              <a:solidFill>
                <a:srgbClr val="000000"/>
              </a:solidFill>
              <a:latin typeface="Arial Black"/>
              <a:ea typeface="Arial Black"/>
              <a:cs typeface="Arial Black"/>
              <a:sym typeface="Arial Black"/>
            </a:endParaRPr>
          </a:p>
        </p:txBody>
      </p:sp>
      <p:sp>
        <p:nvSpPr>
          <p:cNvPr id="203" name="Google Shape;203;p7"/>
          <p:cNvSpPr txBox="1"/>
          <p:nvPr>
            <p:ph idx="11" type="ftr"/>
          </p:nvPr>
        </p:nvSpPr>
        <p:spPr>
          <a:xfrm>
            <a:off x="442299" y="4879606"/>
            <a:ext cx="2269144" cy="190500"/>
          </a:xfrm>
          <a:prstGeom prst="rect">
            <a:avLst/>
          </a:prstGeom>
          <a:noFill/>
          <a:ln>
            <a:noFill/>
          </a:ln>
        </p:spPr>
        <p:txBody>
          <a:bodyPr anchorCtr="0" anchor="t" bIns="0" lIns="0" spcFirstLastPara="1" rIns="0" wrap="square" tIns="0">
            <a:spAutoFit/>
          </a:bodyPr>
          <a:lstStyle/>
          <a:p>
            <a:pPr indent="0" lvl="0" marL="12700" rtl="0" algn="l">
              <a:lnSpc>
                <a:spcPct val="111428"/>
              </a:lnSpc>
              <a:spcBef>
                <a:spcPts val="0"/>
              </a:spcBef>
              <a:spcAft>
                <a:spcPts val="0"/>
              </a:spcAft>
              <a:buSzPts val="1400"/>
              <a:buNone/>
            </a:pPr>
            <a:r>
              <a:rPr lang="en-US"/>
              <a:t>© Copyright 2023 Percona® LLC. All rights reserved</a:t>
            </a:r>
            <a:endParaRPr/>
          </a:p>
        </p:txBody>
      </p:sp>
      <p:sp>
        <p:nvSpPr>
          <p:cNvPr id="204" name="Google Shape;204;p7"/>
          <p:cNvSpPr txBox="1"/>
          <p:nvPr/>
        </p:nvSpPr>
        <p:spPr>
          <a:xfrm>
            <a:off x="5256161" y="1986408"/>
            <a:ext cx="2247900" cy="20827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upgrade to MySQL 8.0 is already</a:t>
            </a:r>
            <a:endParaRPr b="0" i="0" sz="1200" u="none" cap="none" strike="noStrike">
              <a:solidFill>
                <a:srgbClr val="000000"/>
              </a:solidFill>
              <a:latin typeface="Arial"/>
              <a:ea typeface="Arial"/>
              <a:cs typeface="Arial"/>
              <a:sym typeface="Arial"/>
            </a:endParaRPr>
          </a:p>
        </p:txBody>
      </p:sp>
      <p:sp>
        <p:nvSpPr>
          <p:cNvPr id="205" name="Google Shape;205;p7"/>
          <p:cNvSpPr txBox="1"/>
          <p:nvPr/>
        </p:nvSpPr>
        <p:spPr>
          <a:xfrm>
            <a:off x="6087738" y="2164208"/>
            <a:ext cx="584835" cy="20827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possible</a:t>
            </a:r>
            <a:endParaRPr b="0" i="0" sz="1200" u="none" cap="none" strike="noStrike">
              <a:solidFill>
                <a:srgbClr val="000000"/>
              </a:solidFill>
              <a:latin typeface="Arial"/>
              <a:ea typeface="Arial"/>
              <a:cs typeface="Arial"/>
              <a:sym typeface="Arial"/>
            </a:endParaRPr>
          </a:p>
        </p:txBody>
      </p:sp>
      <p:sp>
        <p:nvSpPr>
          <p:cNvPr id="206" name="Google Shape;206;p7"/>
          <p:cNvSpPr txBox="1"/>
          <p:nvPr/>
        </p:nvSpPr>
        <p:spPr>
          <a:xfrm>
            <a:off x="6672904" y="3200862"/>
            <a:ext cx="470400" cy="897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500"/>
              <a:buFont typeface="Arial"/>
              <a:buNone/>
            </a:pPr>
            <a:r>
              <a:rPr b="0" i="0" lang="en-US" sz="500" u="none" cap="none" strike="noStrike">
                <a:solidFill>
                  <a:srgbClr val="CC6515"/>
                </a:solidFill>
                <a:latin typeface="Arial Black"/>
                <a:ea typeface="Arial Black"/>
                <a:cs typeface="Arial Black"/>
                <a:sym typeface="Arial Black"/>
              </a:rPr>
              <a:t>Mar 4  2025</a:t>
            </a:r>
            <a:endParaRPr b="0" i="0" sz="500" u="none" cap="none" strike="noStrike">
              <a:solidFill>
                <a:srgbClr val="000000"/>
              </a:solidFill>
              <a:latin typeface="Arial Black"/>
              <a:ea typeface="Arial Black"/>
              <a:cs typeface="Arial Black"/>
              <a:sym typeface="Arial Black"/>
            </a:endParaRPr>
          </a:p>
        </p:txBody>
      </p:sp>
      <p:sp>
        <p:nvSpPr>
          <p:cNvPr id="207" name="Google Shape;207;p7"/>
          <p:cNvSpPr txBox="1"/>
          <p:nvPr/>
        </p:nvSpPr>
        <p:spPr>
          <a:xfrm>
            <a:off x="7120650" y="2682742"/>
            <a:ext cx="1924800" cy="831300"/>
          </a:xfrm>
          <a:prstGeom prst="rect">
            <a:avLst/>
          </a:prstGeom>
          <a:noFill/>
          <a:ln cap="flat" cmpd="sng" w="25400">
            <a:solidFill>
              <a:schemeClr val="accent2"/>
            </a:solidFill>
            <a:prstDash val="dash"/>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The End of Life for MySQL 8.0 is in April of 2026</a:t>
            </a:r>
            <a:endParaRPr b="0" i="0" sz="1400" u="none" cap="none" strike="noStrike">
              <a:solidFill>
                <a:srgbClr val="000000"/>
              </a:solidFill>
              <a:latin typeface="Arial"/>
              <a:ea typeface="Arial"/>
              <a:cs typeface="Arial"/>
              <a:sym typeface="Arial"/>
            </a:endParaRPr>
          </a:p>
        </p:txBody>
      </p:sp>
      <p:sp>
        <p:nvSpPr>
          <p:cNvPr id="208" name="Google Shape;208;p7"/>
          <p:cNvSpPr txBox="1"/>
          <p:nvPr/>
        </p:nvSpPr>
        <p:spPr>
          <a:xfrm>
            <a:off x="523975" y="4211261"/>
            <a:ext cx="518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38761D"/>
                </a:solidFill>
                <a:latin typeface="Arial"/>
                <a:ea typeface="Arial"/>
                <a:cs typeface="Arial"/>
                <a:sym typeface="Arial"/>
              </a:rPr>
              <a:t>MySQL 8.4 and 8.0 are actively supported for production use.</a:t>
            </a:r>
            <a:endParaRPr b="0" i="0" sz="1400" u="none" cap="none" strike="noStrike">
              <a:solidFill>
                <a:srgbClr val="38761D"/>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8"/>
          <p:cNvSpPr txBox="1"/>
          <p:nvPr>
            <p:ph type="title"/>
          </p:nvPr>
        </p:nvSpPr>
        <p:spPr>
          <a:xfrm>
            <a:off x="352813" y="380072"/>
            <a:ext cx="8438400" cy="703200"/>
          </a:xfrm>
          <a:prstGeom prst="rect">
            <a:avLst/>
          </a:prstGeom>
          <a:noFill/>
          <a:ln>
            <a:noFill/>
          </a:ln>
        </p:spPr>
        <p:txBody>
          <a:bodyPr anchorCtr="0" anchor="t" bIns="0" lIns="0" spcFirstLastPara="1" rIns="0" wrap="square" tIns="299875">
            <a:spAutoFit/>
          </a:bodyPr>
          <a:lstStyle/>
          <a:p>
            <a:pPr indent="0" lvl="0" marL="499744" rtl="0" algn="l">
              <a:lnSpc>
                <a:spcPct val="100000"/>
              </a:lnSpc>
              <a:spcBef>
                <a:spcPts val="0"/>
              </a:spcBef>
              <a:spcAft>
                <a:spcPts val="0"/>
              </a:spcAft>
              <a:buSzPts val="1400"/>
              <a:buNone/>
            </a:pPr>
            <a:r>
              <a:rPr lang="en-US"/>
              <a:t>MySQL 5.7 extra support from Percona</a:t>
            </a:r>
            <a:endParaRPr/>
          </a:p>
        </p:txBody>
      </p:sp>
      <p:grpSp>
        <p:nvGrpSpPr>
          <p:cNvPr id="214" name="Google Shape;214;p8"/>
          <p:cNvGrpSpPr/>
          <p:nvPr/>
        </p:nvGrpSpPr>
        <p:grpSpPr>
          <a:xfrm>
            <a:off x="1920396" y="3051285"/>
            <a:ext cx="4814149" cy="121920"/>
            <a:chOff x="1920396" y="3051285"/>
            <a:chExt cx="4814149" cy="121920"/>
          </a:xfrm>
        </p:grpSpPr>
        <p:sp>
          <p:nvSpPr>
            <p:cNvPr id="215" name="Google Shape;215;p8"/>
            <p:cNvSpPr/>
            <p:nvPr/>
          </p:nvSpPr>
          <p:spPr>
            <a:xfrm>
              <a:off x="1980816" y="3112245"/>
              <a:ext cx="3975735" cy="0"/>
            </a:xfrm>
            <a:custGeom>
              <a:rect b="b" l="l" r="r" t="t"/>
              <a:pathLst>
                <a:path extrusionOk="0" h="120000" w="3975735">
                  <a:moveTo>
                    <a:pt x="0" y="0"/>
                  </a:moveTo>
                  <a:lnTo>
                    <a:pt x="3975411" y="0"/>
                  </a:lnTo>
                </a:path>
              </a:pathLst>
            </a:custGeom>
            <a:noFill/>
            <a:ln cap="flat" cmpd="sng" w="25400">
              <a:solidFill>
                <a:srgbClr val="30D1B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8"/>
            <p:cNvSpPr/>
            <p:nvPr/>
          </p:nvSpPr>
          <p:spPr>
            <a:xfrm>
              <a:off x="4832290" y="3112245"/>
              <a:ext cx="1115695" cy="0"/>
            </a:xfrm>
            <a:custGeom>
              <a:rect b="b" l="l" r="r" t="t"/>
              <a:pathLst>
                <a:path extrusionOk="0" h="120000" w="1115695">
                  <a:moveTo>
                    <a:pt x="0" y="0"/>
                  </a:moveTo>
                  <a:lnTo>
                    <a:pt x="1115578" y="0"/>
                  </a:lnTo>
                </a:path>
              </a:pathLst>
            </a:custGeom>
            <a:noFill/>
            <a:ln cap="flat" cmpd="sng" w="25400">
              <a:solidFill>
                <a:srgbClr val="4FA4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8"/>
            <p:cNvSpPr/>
            <p:nvPr/>
          </p:nvSpPr>
          <p:spPr>
            <a:xfrm>
              <a:off x="5941430" y="3112245"/>
              <a:ext cx="793115" cy="0"/>
            </a:xfrm>
            <a:custGeom>
              <a:rect b="b" l="l" r="r" t="t"/>
              <a:pathLst>
                <a:path extrusionOk="0" h="120000" w="793115">
                  <a:moveTo>
                    <a:pt x="0" y="0"/>
                  </a:moveTo>
                  <a:lnTo>
                    <a:pt x="792624" y="0"/>
                  </a:lnTo>
                </a:path>
              </a:pathLst>
            </a:custGeom>
            <a:noFill/>
            <a:ln cap="flat" cmpd="sng" w="25400">
              <a:solidFill>
                <a:srgbClr val="FF9E53"/>
              </a:solidFill>
              <a:prstDash val="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8" name="Google Shape;218;p8"/>
            <p:cNvPicPr preferRelativeResize="0"/>
            <p:nvPr/>
          </p:nvPicPr>
          <p:blipFill rotWithShape="1">
            <a:blip r:embed="rId3">
              <a:alphaModFix/>
            </a:blip>
            <a:srcRect b="0" l="0" r="0" t="0"/>
            <a:stretch/>
          </p:blipFill>
          <p:spPr>
            <a:xfrm>
              <a:off x="1920396" y="3051285"/>
              <a:ext cx="121920" cy="121920"/>
            </a:xfrm>
            <a:prstGeom prst="rect">
              <a:avLst/>
            </a:prstGeom>
            <a:noFill/>
            <a:ln>
              <a:noFill/>
            </a:ln>
          </p:spPr>
        </p:pic>
        <p:pic>
          <p:nvPicPr>
            <p:cNvPr id="219" name="Google Shape;219;p8"/>
            <p:cNvPicPr preferRelativeResize="0"/>
            <p:nvPr/>
          </p:nvPicPr>
          <p:blipFill rotWithShape="1">
            <a:blip r:embed="rId4">
              <a:alphaModFix/>
            </a:blip>
            <a:srcRect b="0" l="0" r="0" t="0"/>
            <a:stretch/>
          </p:blipFill>
          <p:spPr>
            <a:xfrm>
              <a:off x="4768315" y="3051285"/>
              <a:ext cx="121920" cy="121920"/>
            </a:xfrm>
            <a:prstGeom prst="rect">
              <a:avLst/>
            </a:prstGeom>
            <a:noFill/>
            <a:ln>
              <a:noFill/>
            </a:ln>
          </p:spPr>
        </p:pic>
        <p:pic>
          <p:nvPicPr>
            <p:cNvPr id="220" name="Google Shape;220;p8"/>
            <p:cNvPicPr preferRelativeResize="0"/>
            <p:nvPr/>
          </p:nvPicPr>
          <p:blipFill rotWithShape="1">
            <a:blip r:embed="rId5">
              <a:alphaModFix/>
            </a:blip>
            <a:srcRect b="0" l="0" r="0" t="0"/>
            <a:stretch/>
          </p:blipFill>
          <p:spPr>
            <a:xfrm>
              <a:off x="5889413" y="3051285"/>
              <a:ext cx="121920" cy="121920"/>
            </a:xfrm>
            <a:prstGeom prst="rect">
              <a:avLst/>
            </a:prstGeom>
            <a:noFill/>
            <a:ln>
              <a:noFill/>
            </a:ln>
          </p:spPr>
        </p:pic>
      </p:grpSp>
      <p:sp>
        <p:nvSpPr>
          <p:cNvPr id="221" name="Google Shape;221;p8"/>
          <p:cNvSpPr txBox="1"/>
          <p:nvPr/>
        </p:nvSpPr>
        <p:spPr>
          <a:xfrm>
            <a:off x="2234754" y="2224323"/>
            <a:ext cx="692785" cy="1625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initial release</a:t>
            </a:r>
            <a:endParaRPr b="0" i="0" sz="900" u="none" cap="none" strike="noStrike">
              <a:solidFill>
                <a:srgbClr val="000000"/>
              </a:solidFill>
              <a:latin typeface="Arial"/>
              <a:ea typeface="Arial"/>
              <a:cs typeface="Arial"/>
              <a:sym typeface="Arial"/>
            </a:endParaRPr>
          </a:p>
        </p:txBody>
      </p:sp>
      <p:grpSp>
        <p:nvGrpSpPr>
          <p:cNvPr id="222" name="Google Shape;222;p8"/>
          <p:cNvGrpSpPr/>
          <p:nvPr/>
        </p:nvGrpSpPr>
        <p:grpSpPr>
          <a:xfrm>
            <a:off x="1997692" y="2387993"/>
            <a:ext cx="952512" cy="642620"/>
            <a:chOff x="1997692" y="2387993"/>
            <a:chExt cx="952512" cy="642620"/>
          </a:xfrm>
        </p:grpSpPr>
        <p:sp>
          <p:nvSpPr>
            <p:cNvPr id="223" name="Google Shape;223;p8"/>
            <p:cNvSpPr/>
            <p:nvPr/>
          </p:nvSpPr>
          <p:spPr>
            <a:xfrm>
              <a:off x="2217414" y="2392226"/>
              <a:ext cx="732790" cy="0"/>
            </a:xfrm>
            <a:custGeom>
              <a:rect b="b" l="l" r="r" t="t"/>
              <a:pathLst>
                <a:path extrusionOk="0" h="120000" w="732789">
                  <a:moveTo>
                    <a:pt x="0" y="0"/>
                  </a:moveTo>
                  <a:lnTo>
                    <a:pt x="732490"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8"/>
            <p:cNvSpPr/>
            <p:nvPr/>
          </p:nvSpPr>
          <p:spPr>
            <a:xfrm>
              <a:off x="1997692" y="2387993"/>
              <a:ext cx="224790" cy="642620"/>
            </a:xfrm>
            <a:custGeom>
              <a:rect b="b" l="l" r="r" t="t"/>
              <a:pathLst>
                <a:path extrusionOk="0" h="642619" w="224789">
                  <a:moveTo>
                    <a:pt x="224742" y="0"/>
                  </a:moveTo>
                  <a:lnTo>
                    <a:pt x="0" y="642060"/>
                  </a:lnTo>
                </a:path>
              </a:pathLst>
            </a:custGeom>
            <a:noFill/>
            <a:ln cap="flat" cmpd="sng" w="126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5" name="Google Shape;225;p8"/>
          <p:cNvSpPr txBox="1"/>
          <p:nvPr/>
        </p:nvSpPr>
        <p:spPr>
          <a:xfrm>
            <a:off x="2012640" y="3203387"/>
            <a:ext cx="469265" cy="106045"/>
          </a:xfrm>
          <a:prstGeom prst="rect">
            <a:avLst/>
          </a:prstGeom>
          <a:noFill/>
          <a:ln>
            <a:noFill/>
          </a:ln>
        </p:spPr>
        <p:txBody>
          <a:bodyPr anchorCtr="0" anchor="t" bIns="0" lIns="0" spcFirstLastPara="1" rIns="0" wrap="square" tIns="15875">
            <a:spAutoFit/>
          </a:bodyPr>
          <a:lstStyle/>
          <a:p>
            <a:pPr indent="0" lvl="0" marL="12700" marR="0" rtl="0" algn="l">
              <a:lnSpc>
                <a:spcPct val="100000"/>
              </a:lnSpc>
              <a:spcBef>
                <a:spcPts val="0"/>
              </a:spcBef>
              <a:spcAft>
                <a:spcPts val="0"/>
              </a:spcAft>
              <a:buClr>
                <a:srgbClr val="000000"/>
              </a:buClr>
              <a:buSzPts val="500"/>
              <a:buFont typeface="Arial"/>
              <a:buNone/>
            </a:pPr>
            <a:r>
              <a:rPr b="0" i="0" lang="en-US" sz="500" u="none" cap="none" strike="noStrike">
                <a:solidFill>
                  <a:srgbClr val="26A78E"/>
                </a:solidFill>
                <a:latin typeface="Arial Black"/>
                <a:ea typeface="Arial Black"/>
                <a:cs typeface="Arial Black"/>
                <a:sym typeface="Arial Black"/>
              </a:rPr>
              <a:t>Oct. 9, 2015</a:t>
            </a:r>
            <a:endParaRPr b="0" i="0" sz="500" u="none" cap="none" strike="noStrike">
              <a:solidFill>
                <a:srgbClr val="000000"/>
              </a:solidFill>
              <a:latin typeface="Arial Black"/>
              <a:ea typeface="Arial Black"/>
              <a:cs typeface="Arial Black"/>
              <a:sym typeface="Arial Black"/>
            </a:endParaRPr>
          </a:p>
        </p:txBody>
      </p:sp>
      <p:sp>
        <p:nvSpPr>
          <p:cNvPr id="226" name="Google Shape;226;p8"/>
          <p:cNvSpPr txBox="1"/>
          <p:nvPr/>
        </p:nvSpPr>
        <p:spPr>
          <a:xfrm>
            <a:off x="5220325" y="1912552"/>
            <a:ext cx="875030" cy="1397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Clr>
                <a:srgbClr val="000000"/>
              </a:buClr>
              <a:buSzPts val="750"/>
              <a:buFont typeface="Arial"/>
              <a:buNone/>
            </a:pPr>
            <a:r>
              <a:rPr b="0" i="0" lang="en-US" sz="750" u="none" cap="none" strike="noStrike">
                <a:solidFill>
                  <a:srgbClr val="000000"/>
                </a:solidFill>
                <a:latin typeface="Arial"/>
                <a:ea typeface="Arial"/>
                <a:cs typeface="Arial"/>
                <a:sym typeface="Arial"/>
              </a:rPr>
              <a:t>premier support end</a:t>
            </a:r>
            <a:endParaRPr b="0" i="0" sz="750" u="none" cap="none" strike="noStrike">
              <a:solidFill>
                <a:srgbClr val="000000"/>
              </a:solidFill>
              <a:latin typeface="Arial"/>
              <a:ea typeface="Arial"/>
              <a:cs typeface="Arial"/>
              <a:sym typeface="Arial"/>
            </a:endParaRPr>
          </a:p>
        </p:txBody>
      </p:sp>
      <p:grpSp>
        <p:nvGrpSpPr>
          <p:cNvPr id="227" name="Google Shape;227;p8"/>
          <p:cNvGrpSpPr/>
          <p:nvPr/>
        </p:nvGrpSpPr>
        <p:grpSpPr>
          <a:xfrm>
            <a:off x="4833783" y="2069063"/>
            <a:ext cx="1282332" cy="968375"/>
            <a:chOff x="4833783" y="2069063"/>
            <a:chExt cx="1282332" cy="968375"/>
          </a:xfrm>
        </p:grpSpPr>
        <p:sp>
          <p:nvSpPr>
            <p:cNvPr id="228" name="Google Shape;228;p8"/>
            <p:cNvSpPr/>
            <p:nvPr/>
          </p:nvSpPr>
          <p:spPr>
            <a:xfrm>
              <a:off x="5202985" y="2069255"/>
              <a:ext cx="913130" cy="0"/>
            </a:xfrm>
            <a:custGeom>
              <a:rect b="b" l="l" r="r" t="t"/>
              <a:pathLst>
                <a:path extrusionOk="0" h="120000" w="913129">
                  <a:moveTo>
                    <a:pt x="0" y="0"/>
                  </a:moveTo>
                  <a:lnTo>
                    <a:pt x="912785"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8"/>
            <p:cNvSpPr/>
            <p:nvPr/>
          </p:nvSpPr>
          <p:spPr>
            <a:xfrm>
              <a:off x="4833783" y="2069063"/>
              <a:ext cx="375920" cy="968375"/>
            </a:xfrm>
            <a:custGeom>
              <a:rect b="b" l="l" r="r" t="t"/>
              <a:pathLst>
                <a:path extrusionOk="0" h="968375" w="375920">
                  <a:moveTo>
                    <a:pt x="375650" y="0"/>
                  </a:moveTo>
                  <a:lnTo>
                    <a:pt x="0" y="968012"/>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0" name="Google Shape;230;p8"/>
          <p:cNvSpPr txBox="1"/>
          <p:nvPr/>
        </p:nvSpPr>
        <p:spPr>
          <a:xfrm>
            <a:off x="6192464" y="2242478"/>
            <a:ext cx="910590" cy="135255"/>
          </a:xfrm>
          <a:prstGeom prst="rect">
            <a:avLst/>
          </a:prstGeom>
          <a:noFill/>
          <a:ln>
            <a:noFill/>
          </a:ln>
        </p:spPr>
        <p:txBody>
          <a:bodyPr anchorCtr="0" anchor="t" bIns="0" lIns="0" spcFirstLastPara="1" rIns="0" wrap="square" tIns="15225">
            <a:spAutoFit/>
          </a:bodyPr>
          <a:lstStyle/>
          <a:p>
            <a:pPr indent="0" lvl="0" marL="12700" marR="0" rtl="0" algn="l">
              <a:lnSpc>
                <a:spcPct val="100000"/>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extended support end</a:t>
            </a:r>
            <a:endParaRPr b="0" i="0" sz="700" u="none" cap="none" strike="noStrike">
              <a:solidFill>
                <a:srgbClr val="000000"/>
              </a:solidFill>
              <a:latin typeface="Arial"/>
              <a:ea typeface="Arial"/>
              <a:cs typeface="Arial"/>
              <a:sym typeface="Arial"/>
            </a:endParaRPr>
          </a:p>
        </p:txBody>
      </p:sp>
      <p:sp>
        <p:nvSpPr>
          <p:cNvPr id="231" name="Google Shape;231;p8"/>
          <p:cNvSpPr/>
          <p:nvPr/>
        </p:nvSpPr>
        <p:spPr>
          <a:xfrm>
            <a:off x="6175125" y="2394963"/>
            <a:ext cx="945515" cy="0"/>
          </a:xfrm>
          <a:custGeom>
            <a:rect b="b" l="l" r="r" t="t"/>
            <a:pathLst>
              <a:path extrusionOk="0" h="120000" w="945515">
                <a:moveTo>
                  <a:pt x="0" y="0"/>
                </a:moveTo>
                <a:lnTo>
                  <a:pt x="945321"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8"/>
          <p:cNvSpPr/>
          <p:nvPr/>
        </p:nvSpPr>
        <p:spPr>
          <a:xfrm>
            <a:off x="5955402" y="2390731"/>
            <a:ext cx="224789" cy="642619"/>
          </a:xfrm>
          <a:custGeom>
            <a:rect b="b" l="l" r="r" t="t"/>
            <a:pathLst>
              <a:path extrusionOk="0" h="642619" w="224789">
                <a:moveTo>
                  <a:pt x="224742" y="0"/>
                </a:moveTo>
                <a:lnTo>
                  <a:pt x="0" y="642060"/>
                </a:lnTo>
              </a:path>
            </a:pathLst>
          </a:custGeom>
          <a:noFill/>
          <a:ln cap="flat" cmpd="sng" w="126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8"/>
          <p:cNvSpPr/>
          <p:nvPr/>
        </p:nvSpPr>
        <p:spPr>
          <a:xfrm>
            <a:off x="6700297" y="3332048"/>
            <a:ext cx="132079" cy="638175"/>
          </a:xfrm>
          <a:custGeom>
            <a:rect b="b" l="l" r="r" t="t"/>
            <a:pathLst>
              <a:path extrusionOk="0" h="638175" w="132079">
                <a:moveTo>
                  <a:pt x="72937" y="559435"/>
                </a:moveTo>
                <a:lnTo>
                  <a:pt x="58643" y="559435"/>
                </a:lnTo>
                <a:lnTo>
                  <a:pt x="58643" y="577353"/>
                </a:lnTo>
                <a:lnTo>
                  <a:pt x="43353" y="587919"/>
                </a:lnTo>
                <a:lnTo>
                  <a:pt x="25317" y="597827"/>
                </a:lnTo>
                <a:lnTo>
                  <a:pt x="10282" y="605170"/>
                </a:lnTo>
                <a:lnTo>
                  <a:pt x="3992" y="608041"/>
                </a:lnTo>
                <a:lnTo>
                  <a:pt x="3992" y="637574"/>
                </a:lnTo>
                <a:lnTo>
                  <a:pt x="12943" y="633464"/>
                </a:lnTo>
                <a:lnTo>
                  <a:pt x="32976" y="623392"/>
                </a:lnTo>
                <a:lnTo>
                  <a:pt x="53862" y="610741"/>
                </a:lnTo>
                <a:lnTo>
                  <a:pt x="65370" y="598898"/>
                </a:lnTo>
                <a:lnTo>
                  <a:pt x="108499" y="598898"/>
                </a:lnTo>
                <a:lnTo>
                  <a:pt x="106265" y="597805"/>
                </a:lnTo>
                <a:lnTo>
                  <a:pt x="88230" y="587880"/>
                </a:lnTo>
                <a:lnTo>
                  <a:pt x="73012" y="577353"/>
                </a:lnTo>
                <a:lnTo>
                  <a:pt x="72937" y="559435"/>
                </a:lnTo>
                <a:close/>
              </a:path>
              <a:path extrusionOk="0" h="638175" w="132079">
                <a:moveTo>
                  <a:pt x="108499" y="598898"/>
                </a:moveTo>
                <a:lnTo>
                  <a:pt x="66263" y="598898"/>
                </a:lnTo>
                <a:lnTo>
                  <a:pt x="77843" y="610742"/>
                </a:lnTo>
                <a:lnTo>
                  <a:pt x="98701" y="623392"/>
                </a:lnTo>
                <a:lnTo>
                  <a:pt x="118672" y="633464"/>
                </a:lnTo>
                <a:lnTo>
                  <a:pt x="127588" y="637574"/>
                </a:lnTo>
                <a:lnTo>
                  <a:pt x="127588" y="608041"/>
                </a:lnTo>
                <a:lnTo>
                  <a:pt x="121300" y="605163"/>
                </a:lnTo>
                <a:lnTo>
                  <a:pt x="108499" y="598898"/>
                </a:lnTo>
                <a:close/>
              </a:path>
              <a:path extrusionOk="0" h="638175" w="132079">
                <a:moveTo>
                  <a:pt x="72937" y="511982"/>
                </a:moveTo>
                <a:lnTo>
                  <a:pt x="58643" y="511982"/>
                </a:lnTo>
                <a:lnTo>
                  <a:pt x="58643" y="529954"/>
                </a:lnTo>
                <a:lnTo>
                  <a:pt x="43352" y="540520"/>
                </a:lnTo>
                <a:lnTo>
                  <a:pt x="25316" y="550428"/>
                </a:lnTo>
                <a:lnTo>
                  <a:pt x="10281" y="557771"/>
                </a:lnTo>
                <a:lnTo>
                  <a:pt x="3992" y="560642"/>
                </a:lnTo>
                <a:lnTo>
                  <a:pt x="3992" y="590123"/>
                </a:lnTo>
                <a:lnTo>
                  <a:pt x="10295" y="587245"/>
                </a:lnTo>
                <a:lnTo>
                  <a:pt x="25357" y="579886"/>
                </a:lnTo>
                <a:lnTo>
                  <a:pt x="43411" y="569960"/>
                </a:lnTo>
                <a:lnTo>
                  <a:pt x="58643" y="559435"/>
                </a:lnTo>
                <a:lnTo>
                  <a:pt x="72937" y="559435"/>
                </a:lnTo>
                <a:lnTo>
                  <a:pt x="124832" y="559381"/>
                </a:lnTo>
                <a:lnTo>
                  <a:pt x="121300" y="557764"/>
                </a:lnTo>
                <a:lnTo>
                  <a:pt x="106265" y="550406"/>
                </a:lnTo>
                <a:lnTo>
                  <a:pt x="88230" y="540481"/>
                </a:lnTo>
                <a:lnTo>
                  <a:pt x="73012" y="529954"/>
                </a:lnTo>
                <a:lnTo>
                  <a:pt x="72937" y="511982"/>
                </a:lnTo>
                <a:close/>
              </a:path>
              <a:path extrusionOk="0" h="638175" w="132079">
                <a:moveTo>
                  <a:pt x="124832" y="559381"/>
                </a:moveTo>
                <a:lnTo>
                  <a:pt x="72937" y="559381"/>
                </a:lnTo>
                <a:lnTo>
                  <a:pt x="88303" y="570000"/>
                </a:lnTo>
                <a:lnTo>
                  <a:pt x="106311" y="579908"/>
                </a:lnTo>
                <a:lnTo>
                  <a:pt x="121314" y="587251"/>
                </a:lnTo>
                <a:lnTo>
                  <a:pt x="127588" y="590123"/>
                </a:lnTo>
                <a:lnTo>
                  <a:pt x="127588" y="560642"/>
                </a:lnTo>
                <a:lnTo>
                  <a:pt x="124832" y="559381"/>
                </a:lnTo>
                <a:close/>
              </a:path>
              <a:path extrusionOk="0" h="638175" w="132079">
                <a:moveTo>
                  <a:pt x="72937" y="464583"/>
                </a:moveTo>
                <a:lnTo>
                  <a:pt x="58643" y="464583"/>
                </a:lnTo>
                <a:lnTo>
                  <a:pt x="58643" y="482503"/>
                </a:lnTo>
                <a:lnTo>
                  <a:pt x="43353" y="493069"/>
                </a:lnTo>
                <a:lnTo>
                  <a:pt x="25317" y="502977"/>
                </a:lnTo>
                <a:lnTo>
                  <a:pt x="10282" y="510320"/>
                </a:lnTo>
                <a:lnTo>
                  <a:pt x="3992" y="513191"/>
                </a:lnTo>
                <a:lnTo>
                  <a:pt x="3992" y="542724"/>
                </a:lnTo>
                <a:lnTo>
                  <a:pt x="10296" y="539839"/>
                </a:lnTo>
                <a:lnTo>
                  <a:pt x="25358" y="532466"/>
                </a:lnTo>
                <a:lnTo>
                  <a:pt x="43410" y="522523"/>
                </a:lnTo>
                <a:lnTo>
                  <a:pt x="58643" y="511982"/>
                </a:lnTo>
                <a:lnTo>
                  <a:pt x="72937" y="511982"/>
                </a:lnTo>
                <a:lnTo>
                  <a:pt x="124832" y="511930"/>
                </a:lnTo>
                <a:lnTo>
                  <a:pt x="121300" y="510313"/>
                </a:lnTo>
                <a:lnTo>
                  <a:pt x="106265" y="502954"/>
                </a:lnTo>
                <a:lnTo>
                  <a:pt x="88230" y="493029"/>
                </a:lnTo>
                <a:lnTo>
                  <a:pt x="73014" y="482503"/>
                </a:lnTo>
                <a:lnTo>
                  <a:pt x="72937" y="464583"/>
                </a:lnTo>
                <a:close/>
              </a:path>
              <a:path extrusionOk="0" h="638175" w="132079">
                <a:moveTo>
                  <a:pt x="124832" y="511930"/>
                </a:moveTo>
                <a:lnTo>
                  <a:pt x="72937" y="511930"/>
                </a:lnTo>
                <a:lnTo>
                  <a:pt x="88302" y="522563"/>
                </a:lnTo>
                <a:lnTo>
                  <a:pt x="106312" y="532488"/>
                </a:lnTo>
                <a:lnTo>
                  <a:pt x="121315" y="539847"/>
                </a:lnTo>
                <a:lnTo>
                  <a:pt x="127588" y="542724"/>
                </a:lnTo>
                <a:lnTo>
                  <a:pt x="127588" y="513191"/>
                </a:lnTo>
                <a:lnTo>
                  <a:pt x="124832" y="511930"/>
                </a:lnTo>
                <a:close/>
              </a:path>
              <a:path extrusionOk="0" h="638175" w="132079">
                <a:moveTo>
                  <a:pt x="72937" y="151865"/>
                </a:moveTo>
                <a:lnTo>
                  <a:pt x="58643" y="151865"/>
                </a:lnTo>
                <a:lnTo>
                  <a:pt x="58643" y="435104"/>
                </a:lnTo>
                <a:lnTo>
                  <a:pt x="43352" y="445670"/>
                </a:lnTo>
                <a:lnTo>
                  <a:pt x="25316" y="455578"/>
                </a:lnTo>
                <a:lnTo>
                  <a:pt x="10281" y="462921"/>
                </a:lnTo>
                <a:lnTo>
                  <a:pt x="3992" y="465792"/>
                </a:lnTo>
                <a:lnTo>
                  <a:pt x="3992" y="495272"/>
                </a:lnTo>
                <a:lnTo>
                  <a:pt x="10294" y="492394"/>
                </a:lnTo>
                <a:lnTo>
                  <a:pt x="25356" y="485035"/>
                </a:lnTo>
                <a:lnTo>
                  <a:pt x="43409" y="475110"/>
                </a:lnTo>
                <a:lnTo>
                  <a:pt x="58643" y="464583"/>
                </a:lnTo>
                <a:lnTo>
                  <a:pt x="72937" y="464583"/>
                </a:lnTo>
                <a:lnTo>
                  <a:pt x="124832" y="464531"/>
                </a:lnTo>
                <a:lnTo>
                  <a:pt x="121300" y="462914"/>
                </a:lnTo>
                <a:lnTo>
                  <a:pt x="106265" y="455555"/>
                </a:lnTo>
                <a:lnTo>
                  <a:pt x="88230" y="445630"/>
                </a:lnTo>
                <a:lnTo>
                  <a:pt x="73014" y="435104"/>
                </a:lnTo>
                <a:lnTo>
                  <a:pt x="72937" y="151865"/>
                </a:lnTo>
                <a:close/>
              </a:path>
              <a:path extrusionOk="0" h="638175" w="132079">
                <a:moveTo>
                  <a:pt x="124832" y="464531"/>
                </a:moveTo>
                <a:lnTo>
                  <a:pt x="72937" y="464531"/>
                </a:lnTo>
                <a:lnTo>
                  <a:pt x="88301" y="475149"/>
                </a:lnTo>
                <a:lnTo>
                  <a:pt x="106310" y="485057"/>
                </a:lnTo>
                <a:lnTo>
                  <a:pt x="121314" y="492400"/>
                </a:lnTo>
                <a:lnTo>
                  <a:pt x="127588" y="495272"/>
                </a:lnTo>
                <a:lnTo>
                  <a:pt x="127588" y="465792"/>
                </a:lnTo>
                <a:lnTo>
                  <a:pt x="124832" y="464531"/>
                </a:lnTo>
                <a:close/>
              </a:path>
              <a:path extrusionOk="0" h="638175" w="132079">
                <a:moveTo>
                  <a:pt x="65791" y="0"/>
                </a:moveTo>
                <a:lnTo>
                  <a:pt x="59160" y="25065"/>
                </a:lnTo>
                <a:lnTo>
                  <a:pt x="42627" y="72941"/>
                </a:lnTo>
                <a:lnTo>
                  <a:pt x="21228" y="131219"/>
                </a:lnTo>
                <a:lnTo>
                  <a:pt x="0" y="187493"/>
                </a:lnTo>
                <a:lnTo>
                  <a:pt x="15530" y="179615"/>
                </a:lnTo>
                <a:lnTo>
                  <a:pt x="31849" y="170590"/>
                </a:lnTo>
                <a:lnTo>
                  <a:pt x="46915" y="161096"/>
                </a:lnTo>
                <a:lnTo>
                  <a:pt x="58643" y="151865"/>
                </a:lnTo>
                <a:lnTo>
                  <a:pt x="72937" y="151865"/>
                </a:lnTo>
                <a:lnTo>
                  <a:pt x="118159" y="151813"/>
                </a:lnTo>
                <a:lnTo>
                  <a:pt x="110412" y="131218"/>
                </a:lnTo>
                <a:lnTo>
                  <a:pt x="89058" y="72940"/>
                </a:lnTo>
                <a:lnTo>
                  <a:pt x="72519" y="25065"/>
                </a:lnTo>
                <a:lnTo>
                  <a:pt x="65791" y="0"/>
                </a:lnTo>
                <a:close/>
              </a:path>
              <a:path extrusionOk="0" h="638175" w="132079">
                <a:moveTo>
                  <a:pt x="118159" y="151813"/>
                </a:moveTo>
                <a:lnTo>
                  <a:pt x="72937" y="151813"/>
                </a:lnTo>
                <a:lnTo>
                  <a:pt x="84788" y="161137"/>
                </a:lnTo>
                <a:lnTo>
                  <a:pt x="99835" y="170618"/>
                </a:lnTo>
                <a:lnTo>
                  <a:pt x="116111" y="179629"/>
                </a:lnTo>
                <a:lnTo>
                  <a:pt x="131582" y="187493"/>
                </a:lnTo>
                <a:lnTo>
                  <a:pt x="118159" y="151813"/>
                </a:lnTo>
                <a:close/>
              </a:path>
            </a:pathLst>
          </a:custGeom>
          <a:solidFill>
            <a:srgbClr val="FF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8"/>
          <p:cNvSpPr/>
          <p:nvPr/>
        </p:nvSpPr>
        <p:spPr>
          <a:xfrm>
            <a:off x="6700297" y="3332048"/>
            <a:ext cx="132079" cy="638175"/>
          </a:xfrm>
          <a:custGeom>
            <a:rect b="b" l="l" r="r" t="t"/>
            <a:pathLst>
              <a:path extrusionOk="0" h="638175" w="132079">
                <a:moveTo>
                  <a:pt x="65791" y="0"/>
                </a:moveTo>
                <a:lnTo>
                  <a:pt x="59160" y="25066"/>
                </a:lnTo>
                <a:lnTo>
                  <a:pt x="42628" y="72941"/>
                </a:lnTo>
                <a:lnTo>
                  <a:pt x="21228" y="131219"/>
                </a:lnTo>
                <a:lnTo>
                  <a:pt x="0" y="187494"/>
                </a:lnTo>
                <a:lnTo>
                  <a:pt x="15505" y="179630"/>
                </a:lnTo>
                <a:lnTo>
                  <a:pt x="31805" y="170618"/>
                </a:lnTo>
                <a:lnTo>
                  <a:pt x="46864" y="161137"/>
                </a:lnTo>
                <a:lnTo>
                  <a:pt x="58644" y="151866"/>
                </a:lnTo>
                <a:lnTo>
                  <a:pt x="58644" y="435104"/>
                </a:lnTo>
                <a:lnTo>
                  <a:pt x="43353" y="445670"/>
                </a:lnTo>
                <a:lnTo>
                  <a:pt x="25317" y="455578"/>
                </a:lnTo>
                <a:lnTo>
                  <a:pt x="10282" y="462921"/>
                </a:lnTo>
                <a:lnTo>
                  <a:pt x="3993" y="465792"/>
                </a:lnTo>
                <a:lnTo>
                  <a:pt x="3993" y="495272"/>
                </a:lnTo>
                <a:lnTo>
                  <a:pt x="10282" y="492401"/>
                </a:lnTo>
                <a:lnTo>
                  <a:pt x="25317" y="485058"/>
                </a:lnTo>
                <a:lnTo>
                  <a:pt x="43353" y="475150"/>
                </a:lnTo>
                <a:lnTo>
                  <a:pt x="58644" y="464584"/>
                </a:lnTo>
                <a:lnTo>
                  <a:pt x="58644" y="482503"/>
                </a:lnTo>
                <a:lnTo>
                  <a:pt x="43353" y="493069"/>
                </a:lnTo>
                <a:lnTo>
                  <a:pt x="25318" y="502977"/>
                </a:lnTo>
                <a:lnTo>
                  <a:pt x="10282" y="510320"/>
                </a:lnTo>
                <a:lnTo>
                  <a:pt x="3993" y="513191"/>
                </a:lnTo>
                <a:lnTo>
                  <a:pt x="3993" y="535630"/>
                </a:lnTo>
                <a:lnTo>
                  <a:pt x="3993" y="542724"/>
                </a:lnTo>
                <a:lnTo>
                  <a:pt x="10282" y="539847"/>
                </a:lnTo>
                <a:lnTo>
                  <a:pt x="25317" y="532489"/>
                </a:lnTo>
                <a:lnTo>
                  <a:pt x="43353" y="522563"/>
                </a:lnTo>
                <a:lnTo>
                  <a:pt x="58644" y="511983"/>
                </a:lnTo>
                <a:lnTo>
                  <a:pt x="58644" y="529954"/>
                </a:lnTo>
                <a:lnTo>
                  <a:pt x="43353" y="540521"/>
                </a:lnTo>
                <a:lnTo>
                  <a:pt x="25317" y="550428"/>
                </a:lnTo>
                <a:lnTo>
                  <a:pt x="10282" y="557771"/>
                </a:lnTo>
                <a:lnTo>
                  <a:pt x="3993" y="560643"/>
                </a:lnTo>
                <a:lnTo>
                  <a:pt x="3993" y="583029"/>
                </a:lnTo>
                <a:lnTo>
                  <a:pt x="3993" y="590123"/>
                </a:lnTo>
                <a:lnTo>
                  <a:pt x="10282" y="587251"/>
                </a:lnTo>
                <a:lnTo>
                  <a:pt x="25317" y="579908"/>
                </a:lnTo>
                <a:lnTo>
                  <a:pt x="43353" y="570000"/>
                </a:lnTo>
                <a:lnTo>
                  <a:pt x="58644" y="559434"/>
                </a:lnTo>
                <a:lnTo>
                  <a:pt x="58644" y="577354"/>
                </a:lnTo>
                <a:lnTo>
                  <a:pt x="43353" y="587920"/>
                </a:lnTo>
                <a:lnTo>
                  <a:pt x="25318" y="597828"/>
                </a:lnTo>
                <a:lnTo>
                  <a:pt x="10282" y="605171"/>
                </a:lnTo>
                <a:lnTo>
                  <a:pt x="3993" y="608042"/>
                </a:lnTo>
                <a:lnTo>
                  <a:pt x="3993" y="630480"/>
                </a:lnTo>
                <a:lnTo>
                  <a:pt x="3993" y="637575"/>
                </a:lnTo>
                <a:lnTo>
                  <a:pt x="12944" y="633465"/>
                </a:lnTo>
                <a:lnTo>
                  <a:pt x="32977" y="623392"/>
                </a:lnTo>
                <a:lnTo>
                  <a:pt x="53862" y="610742"/>
                </a:lnTo>
                <a:lnTo>
                  <a:pt x="65370" y="598899"/>
                </a:lnTo>
                <a:lnTo>
                  <a:pt x="66264" y="598899"/>
                </a:lnTo>
                <a:lnTo>
                  <a:pt x="77844" y="610743"/>
                </a:lnTo>
                <a:lnTo>
                  <a:pt x="98702" y="623393"/>
                </a:lnTo>
                <a:lnTo>
                  <a:pt x="118672" y="633465"/>
                </a:lnTo>
                <a:lnTo>
                  <a:pt x="127588" y="637575"/>
                </a:lnTo>
                <a:lnTo>
                  <a:pt x="127588" y="630480"/>
                </a:lnTo>
                <a:lnTo>
                  <a:pt x="127588" y="608042"/>
                </a:lnTo>
                <a:lnTo>
                  <a:pt x="121300" y="605164"/>
                </a:lnTo>
                <a:lnTo>
                  <a:pt x="106266" y="597806"/>
                </a:lnTo>
                <a:lnTo>
                  <a:pt x="88230" y="587880"/>
                </a:lnTo>
                <a:lnTo>
                  <a:pt x="72937" y="577301"/>
                </a:lnTo>
                <a:lnTo>
                  <a:pt x="72937" y="559382"/>
                </a:lnTo>
                <a:lnTo>
                  <a:pt x="88230" y="569961"/>
                </a:lnTo>
                <a:lnTo>
                  <a:pt x="106266" y="579886"/>
                </a:lnTo>
                <a:lnTo>
                  <a:pt x="121300" y="587245"/>
                </a:lnTo>
                <a:lnTo>
                  <a:pt x="127588" y="590123"/>
                </a:lnTo>
                <a:lnTo>
                  <a:pt x="127588" y="583029"/>
                </a:lnTo>
                <a:lnTo>
                  <a:pt x="127588" y="560643"/>
                </a:lnTo>
                <a:lnTo>
                  <a:pt x="121300" y="557765"/>
                </a:lnTo>
                <a:lnTo>
                  <a:pt x="106266" y="550406"/>
                </a:lnTo>
                <a:lnTo>
                  <a:pt x="88230" y="540481"/>
                </a:lnTo>
                <a:lnTo>
                  <a:pt x="72937" y="529902"/>
                </a:lnTo>
                <a:lnTo>
                  <a:pt x="72937" y="511930"/>
                </a:lnTo>
                <a:lnTo>
                  <a:pt x="88230" y="522523"/>
                </a:lnTo>
                <a:lnTo>
                  <a:pt x="106266" y="532466"/>
                </a:lnTo>
                <a:lnTo>
                  <a:pt x="121300" y="539840"/>
                </a:lnTo>
                <a:lnTo>
                  <a:pt x="127588" y="542724"/>
                </a:lnTo>
                <a:lnTo>
                  <a:pt x="127588" y="535630"/>
                </a:lnTo>
                <a:lnTo>
                  <a:pt x="127588" y="513191"/>
                </a:lnTo>
                <a:lnTo>
                  <a:pt x="121300" y="510313"/>
                </a:lnTo>
                <a:lnTo>
                  <a:pt x="106266" y="502955"/>
                </a:lnTo>
                <a:lnTo>
                  <a:pt x="88230" y="493029"/>
                </a:lnTo>
                <a:lnTo>
                  <a:pt x="72937" y="482450"/>
                </a:lnTo>
                <a:lnTo>
                  <a:pt x="72937" y="464531"/>
                </a:lnTo>
                <a:lnTo>
                  <a:pt x="88230" y="475110"/>
                </a:lnTo>
                <a:lnTo>
                  <a:pt x="106266" y="485036"/>
                </a:lnTo>
                <a:lnTo>
                  <a:pt x="121300" y="492394"/>
                </a:lnTo>
                <a:lnTo>
                  <a:pt x="127588" y="495272"/>
                </a:lnTo>
                <a:lnTo>
                  <a:pt x="127588" y="465792"/>
                </a:lnTo>
                <a:lnTo>
                  <a:pt x="121300" y="462914"/>
                </a:lnTo>
                <a:lnTo>
                  <a:pt x="106266" y="455556"/>
                </a:lnTo>
                <a:lnTo>
                  <a:pt x="88230" y="445630"/>
                </a:lnTo>
                <a:lnTo>
                  <a:pt x="72937" y="435051"/>
                </a:lnTo>
                <a:lnTo>
                  <a:pt x="72937" y="151813"/>
                </a:lnTo>
                <a:lnTo>
                  <a:pt x="84724" y="161097"/>
                </a:lnTo>
                <a:lnTo>
                  <a:pt x="99785" y="170590"/>
                </a:lnTo>
                <a:lnTo>
                  <a:pt x="116084" y="179615"/>
                </a:lnTo>
                <a:lnTo>
                  <a:pt x="131582" y="187494"/>
                </a:lnTo>
                <a:lnTo>
                  <a:pt x="110412" y="131219"/>
                </a:lnTo>
                <a:lnTo>
                  <a:pt x="89059" y="72940"/>
                </a:lnTo>
                <a:lnTo>
                  <a:pt x="72519" y="25065"/>
                </a:lnTo>
                <a:lnTo>
                  <a:pt x="65791" y="0"/>
                </a:lnTo>
                <a:close/>
              </a:path>
            </a:pathLst>
          </a:custGeom>
          <a:noFill/>
          <a:ln cap="flat" cmpd="sng" w="952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5" name="Google Shape;235;p8"/>
          <p:cNvPicPr preferRelativeResize="0"/>
          <p:nvPr/>
        </p:nvPicPr>
        <p:blipFill rotWithShape="1">
          <a:blip r:embed="rId6">
            <a:alphaModFix/>
          </a:blip>
          <a:srcRect b="0" l="0" r="0" t="0"/>
          <a:stretch/>
        </p:blipFill>
        <p:spPr>
          <a:xfrm>
            <a:off x="3722305" y="3050584"/>
            <a:ext cx="121920" cy="121920"/>
          </a:xfrm>
          <a:prstGeom prst="rect">
            <a:avLst/>
          </a:prstGeom>
          <a:noFill/>
          <a:ln>
            <a:noFill/>
          </a:ln>
        </p:spPr>
      </p:pic>
      <p:sp>
        <p:nvSpPr>
          <p:cNvPr id="236" name="Google Shape;236;p8"/>
          <p:cNvSpPr txBox="1"/>
          <p:nvPr/>
        </p:nvSpPr>
        <p:spPr>
          <a:xfrm>
            <a:off x="4864230" y="3202128"/>
            <a:ext cx="470534" cy="10223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500"/>
              <a:buFont typeface="Arial"/>
              <a:buNone/>
            </a:pPr>
            <a:r>
              <a:rPr b="0" i="0" lang="en-US" sz="500" u="none" cap="none" strike="noStrike">
                <a:solidFill>
                  <a:srgbClr val="106BCC"/>
                </a:solidFill>
                <a:latin typeface="Arial Black"/>
                <a:ea typeface="Arial Black"/>
                <a:cs typeface="Arial Black"/>
                <a:sym typeface="Arial Black"/>
              </a:rPr>
              <a:t>Oct 31, 2020</a:t>
            </a:r>
            <a:endParaRPr b="0" i="0" sz="500" u="none" cap="none" strike="noStrike">
              <a:solidFill>
                <a:srgbClr val="000000"/>
              </a:solidFill>
              <a:latin typeface="Arial Black"/>
              <a:ea typeface="Arial Black"/>
              <a:cs typeface="Arial Black"/>
              <a:sym typeface="Arial Black"/>
            </a:endParaRPr>
          </a:p>
        </p:txBody>
      </p:sp>
      <p:sp>
        <p:nvSpPr>
          <p:cNvPr id="237" name="Google Shape;237;p8"/>
          <p:cNvSpPr txBox="1"/>
          <p:nvPr/>
        </p:nvSpPr>
        <p:spPr>
          <a:xfrm>
            <a:off x="5964452" y="3199180"/>
            <a:ext cx="470534" cy="10223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500"/>
              <a:buFont typeface="Arial"/>
              <a:buNone/>
            </a:pPr>
            <a:r>
              <a:rPr b="0" i="0" lang="en-US" sz="500" u="none" cap="none" strike="noStrike">
                <a:solidFill>
                  <a:srgbClr val="CC6515"/>
                </a:solidFill>
                <a:latin typeface="Arial Black"/>
                <a:ea typeface="Arial Black"/>
                <a:cs typeface="Arial Black"/>
                <a:sym typeface="Arial Black"/>
              </a:rPr>
              <a:t>Oct 31, 2023</a:t>
            </a:r>
            <a:endParaRPr b="0" i="0" sz="500" u="none" cap="none" strike="noStrike">
              <a:solidFill>
                <a:srgbClr val="000000"/>
              </a:solidFill>
              <a:latin typeface="Arial Black"/>
              <a:ea typeface="Arial Black"/>
              <a:cs typeface="Arial Black"/>
              <a:sym typeface="Arial Black"/>
            </a:endParaRPr>
          </a:p>
        </p:txBody>
      </p:sp>
      <p:sp>
        <p:nvSpPr>
          <p:cNvPr id="238" name="Google Shape;238;p8"/>
          <p:cNvSpPr txBox="1"/>
          <p:nvPr/>
        </p:nvSpPr>
        <p:spPr>
          <a:xfrm>
            <a:off x="6270404" y="4011734"/>
            <a:ext cx="991800" cy="2283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Times New Roman"/>
                <a:ea typeface="Times New Roman"/>
                <a:cs typeface="Times New Roman"/>
                <a:sym typeface="Times New Roman"/>
              </a:rPr>
              <a:t>we are here</a:t>
            </a:r>
            <a:endParaRPr b="0" i="0" sz="1400" u="none" cap="none" strike="noStrike">
              <a:solidFill>
                <a:srgbClr val="000000"/>
              </a:solidFill>
              <a:latin typeface="Times New Roman"/>
              <a:ea typeface="Times New Roman"/>
              <a:cs typeface="Times New Roman"/>
              <a:sym typeface="Times New Roman"/>
            </a:endParaRPr>
          </a:p>
        </p:txBody>
      </p:sp>
      <p:sp>
        <p:nvSpPr>
          <p:cNvPr id="239" name="Google Shape;239;p8"/>
          <p:cNvSpPr txBox="1"/>
          <p:nvPr/>
        </p:nvSpPr>
        <p:spPr>
          <a:xfrm>
            <a:off x="4010962" y="2306380"/>
            <a:ext cx="645160" cy="863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400"/>
              <a:buFont typeface="Arial"/>
              <a:buNone/>
            </a:pPr>
            <a:r>
              <a:rPr b="0" i="0" lang="en-US" sz="400" u="none" cap="none" strike="noStrike">
                <a:solidFill>
                  <a:srgbClr val="26A78E"/>
                </a:solidFill>
                <a:latin typeface="Arial"/>
                <a:ea typeface="Arial"/>
                <a:cs typeface="Arial"/>
                <a:sym typeface="Arial"/>
              </a:rPr>
              <a:t>initial release of MySQL 8.0</a:t>
            </a:r>
            <a:endParaRPr b="0" i="0" sz="400" u="none" cap="none" strike="noStrike">
              <a:solidFill>
                <a:srgbClr val="000000"/>
              </a:solidFill>
              <a:latin typeface="Arial"/>
              <a:ea typeface="Arial"/>
              <a:cs typeface="Arial"/>
              <a:sym typeface="Arial"/>
            </a:endParaRPr>
          </a:p>
        </p:txBody>
      </p:sp>
      <p:grpSp>
        <p:nvGrpSpPr>
          <p:cNvPr id="240" name="Google Shape;240;p8"/>
          <p:cNvGrpSpPr/>
          <p:nvPr/>
        </p:nvGrpSpPr>
        <p:grpSpPr>
          <a:xfrm>
            <a:off x="1371427" y="1273811"/>
            <a:ext cx="3954986" cy="1855391"/>
            <a:chOff x="1371427" y="1273811"/>
            <a:chExt cx="3954986" cy="1855391"/>
          </a:xfrm>
        </p:grpSpPr>
        <p:sp>
          <p:nvSpPr>
            <p:cNvPr id="241" name="Google Shape;241;p8"/>
            <p:cNvSpPr/>
            <p:nvPr/>
          </p:nvSpPr>
          <p:spPr>
            <a:xfrm>
              <a:off x="4007820" y="2389093"/>
              <a:ext cx="661035" cy="0"/>
            </a:xfrm>
            <a:custGeom>
              <a:rect b="b" l="l" r="r" t="t"/>
              <a:pathLst>
                <a:path extrusionOk="0" h="120000" w="661035">
                  <a:moveTo>
                    <a:pt x="0" y="0"/>
                  </a:moveTo>
                  <a:lnTo>
                    <a:pt x="660819" y="0"/>
                  </a:lnTo>
                </a:path>
              </a:pathLst>
            </a:custGeom>
            <a:noFill/>
            <a:ln cap="flat" cmpd="sng" w="9525">
              <a:solidFill>
                <a:srgbClr val="26A7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8"/>
            <p:cNvSpPr/>
            <p:nvPr/>
          </p:nvSpPr>
          <p:spPr>
            <a:xfrm>
              <a:off x="3788098" y="2384860"/>
              <a:ext cx="224790" cy="642620"/>
            </a:xfrm>
            <a:custGeom>
              <a:rect b="b" l="l" r="r" t="t"/>
              <a:pathLst>
                <a:path extrusionOk="0" h="642619" w="224789">
                  <a:moveTo>
                    <a:pt x="224742" y="0"/>
                  </a:moveTo>
                  <a:lnTo>
                    <a:pt x="0" y="642060"/>
                  </a:lnTo>
                </a:path>
              </a:pathLst>
            </a:custGeom>
            <a:noFill/>
            <a:ln cap="flat" cmpd="sng" w="9525">
              <a:solidFill>
                <a:srgbClr val="26A78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8"/>
            <p:cNvSpPr/>
            <p:nvPr/>
          </p:nvSpPr>
          <p:spPr>
            <a:xfrm>
              <a:off x="1371427" y="1752250"/>
              <a:ext cx="3410585" cy="1267460"/>
            </a:xfrm>
            <a:custGeom>
              <a:rect b="b" l="l" r="r" t="t"/>
              <a:pathLst>
                <a:path extrusionOk="0" h="1267460" w="3410585">
                  <a:moveTo>
                    <a:pt x="3410512" y="0"/>
                  </a:moveTo>
                  <a:lnTo>
                    <a:pt x="0" y="0"/>
                  </a:lnTo>
                  <a:lnTo>
                    <a:pt x="0" y="1267252"/>
                  </a:lnTo>
                  <a:lnTo>
                    <a:pt x="3410512" y="1267252"/>
                  </a:lnTo>
                  <a:lnTo>
                    <a:pt x="3410512" y="0"/>
                  </a:lnTo>
                  <a:close/>
                </a:path>
              </a:pathLst>
            </a:custGeom>
            <a:solidFill>
              <a:srgbClr val="FFFFFF">
                <a:alpha val="66666"/>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8"/>
            <p:cNvSpPr/>
            <p:nvPr/>
          </p:nvSpPr>
          <p:spPr>
            <a:xfrm>
              <a:off x="1371427" y="1752250"/>
              <a:ext cx="3410585" cy="1267460"/>
            </a:xfrm>
            <a:custGeom>
              <a:rect b="b" l="l" r="r" t="t"/>
              <a:pathLst>
                <a:path extrusionOk="0" h="1267460" w="3410585">
                  <a:moveTo>
                    <a:pt x="0" y="0"/>
                  </a:moveTo>
                  <a:lnTo>
                    <a:pt x="3410512" y="0"/>
                  </a:lnTo>
                  <a:lnTo>
                    <a:pt x="3410512" y="1267252"/>
                  </a:lnTo>
                  <a:lnTo>
                    <a:pt x="0" y="1267252"/>
                  </a:lnTo>
                  <a:lnTo>
                    <a:pt x="0" y="0"/>
                  </a:lnTo>
                  <a:close/>
                </a:path>
              </a:pathLst>
            </a:custGeom>
            <a:noFill/>
            <a:ln cap="flat"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5" name="Google Shape;245;p8"/>
            <p:cNvPicPr preferRelativeResize="0"/>
            <p:nvPr/>
          </p:nvPicPr>
          <p:blipFill rotWithShape="1">
            <a:blip r:embed="rId7">
              <a:alphaModFix/>
            </a:blip>
            <a:srcRect b="0" l="0" r="0" t="0"/>
            <a:stretch/>
          </p:blipFill>
          <p:spPr>
            <a:xfrm>
              <a:off x="1570785" y="1273811"/>
              <a:ext cx="3755628" cy="1855391"/>
            </a:xfrm>
            <a:prstGeom prst="rect">
              <a:avLst/>
            </a:prstGeom>
            <a:noFill/>
            <a:ln>
              <a:noFill/>
            </a:ln>
          </p:spPr>
        </p:pic>
        <p:sp>
          <p:nvSpPr>
            <p:cNvPr id="246" name="Google Shape;246;p8"/>
            <p:cNvSpPr/>
            <p:nvPr/>
          </p:nvSpPr>
          <p:spPr>
            <a:xfrm>
              <a:off x="1621585" y="1304611"/>
              <a:ext cx="3654425" cy="1753870"/>
            </a:xfrm>
            <a:custGeom>
              <a:rect b="b" l="l" r="r" t="t"/>
              <a:pathLst>
                <a:path extrusionOk="0" h="1753870" w="3654425">
                  <a:moveTo>
                    <a:pt x="3142456" y="0"/>
                  </a:moveTo>
                  <a:lnTo>
                    <a:pt x="66675" y="0"/>
                  </a:lnTo>
                  <a:lnTo>
                    <a:pt x="40755" y="5250"/>
                  </a:lnTo>
                  <a:lnTo>
                    <a:pt x="19558" y="19558"/>
                  </a:lnTo>
                  <a:lnTo>
                    <a:pt x="5250" y="40755"/>
                  </a:lnTo>
                  <a:lnTo>
                    <a:pt x="0" y="66675"/>
                  </a:lnTo>
                  <a:lnTo>
                    <a:pt x="0" y="1081485"/>
                  </a:lnTo>
                  <a:lnTo>
                    <a:pt x="5250" y="1107404"/>
                  </a:lnTo>
                  <a:lnTo>
                    <a:pt x="19558" y="1128601"/>
                  </a:lnTo>
                  <a:lnTo>
                    <a:pt x="40755" y="1142909"/>
                  </a:lnTo>
                  <a:lnTo>
                    <a:pt x="66675" y="1148160"/>
                  </a:lnTo>
                  <a:lnTo>
                    <a:pt x="3005533" y="1148160"/>
                  </a:lnTo>
                  <a:lnTo>
                    <a:pt x="3654027" y="1753791"/>
                  </a:lnTo>
                  <a:lnTo>
                    <a:pt x="3209131" y="901700"/>
                  </a:lnTo>
                  <a:lnTo>
                    <a:pt x="3209131" y="66675"/>
                  </a:lnTo>
                  <a:lnTo>
                    <a:pt x="3203880" y="40755"/>
                  </a:lnTo>
                  <a:lnTo>
                    <a:pt x="3189572" y="19558"/>
                  </a:lnTo>
                  <a:lnTo>
                    <a:pt x="3168375" y="5250"/>
                  </a:lnTo>
                  <a:lnTo>
                    <a:pt x="3142456"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8"/>
            <p:cNvSpPr/>
            <p:nvPr/>
          </p:nvSpPr>
          <p:spPr>
            <a:xfrm>
              <a:off x="1621585" y="1304611"/>
              <a:ext cx="3654425" cy="1753870"/>
            </a:xfrm>
            <a:custGeom>
              <a:rect b="b" l="l" r="r" t="t"/>
              <a:pathLst>
                <a:path extrusionOk="0" h="1753870" w="3654425">
                  <a:moveTo>
                    <a:pt x="66675" y="0"/>
                  </a:moveTo>
                  <a:lnTo>
                    <a:pt x="40755" y="5250"/>
                  </a:lnTo>
                  <a:lnTo>
                    <a:pt x="19558" y="19558"/>
                  </a:lnTo>
                  <a:lnTo>
                    <a:pt x="5250" y="40755"/>
                  </a:lnTo>
                  <a:lnTo>
                    <a:pt x="0" y="66675"/>
                  </a:lnTo>
                  <a:lnTo>
                    <a:pt x="0" y="1081484"/>
                  </a:lnTo>
                  <a:lnTo>
                    <a:pt x="5250" y="1107403"/>
                  </a:lnTo>
                  <a:lnTo>
                    <a:pt x="19558" y="1128600"/>
                  </a:lnTo>
                  <a:lnTo>
                    <a:pt x="40755" y="1142908"/>
                  </a:lnTo>
                  <a:lnTo>
                    <a:pt x="66675" y="1148159"/>
                  </a:lnTo>
                  <a:lnTo>
                    <a:pt x="3005533" y="1148159"/>
                  </a:lnTo>
                  <a:lnTo>
                    <a:pt x="3654028" y="1753791"/>
                  </a:lnTo>
                  <a:lnTo>
                    <a:pt x="3209131" y="901700"/>
                  </a:lnTo>
                  <a:lnTo>
                    <a:pt x="3209131" y="66675"/>
                  </a:lnTo>
                  <a:lnTo>
                    <a:pt x="3203880" y="40755"/>
                  </a:lnTo>
                  <a:lnTo>
                    <a:pt x="3189572" y="19558"/>
                  </a:lnTo>
                  <a:lnTo>
                    <a:pt x="3168375" y="5250"/>
                  </a:lnTo>
                  <a:lnTo>
                    <a:pt x="3142456" y="0"/>
                  </a:lnTo>
                  <a:lnTo>
                    <a:pt x="66675" y="0"/>
                  </a:lnTo>
                  <a:close/>
                </a:path>
              </a:pathLst>
            </a:custGeom>
            <a:noFill/>
            <a:ln cap="flat" cmpd="sng" w="25400">
              <a:solidFill>
                <a:srgbClr val="106BC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8" name="Google Shape;248;p8"/>
          <p:cNvSpPr txBox="1"/>
          <p:nvPr/>
        </p:nvSpPr>
        <p:spPr>
          <a:xfrm>
            <a:off x="3834448" y="3189202"/>
            <a:ext cx="471805" cy="111760"/>
          </a:xfrm>
          <a:prstGeom prst="rect">
            <a:avLst/>
          </a:prstGeom>
          <a:noFill/>
          <a:ln>
            <a:noFill/>
          </a:ln>
        </p:spPr>
        <p:txBody>
          <a:bodyPr anchorCtr="0" anchor="t" bIns="0" lIns="0" spcFirstLastPara="1" rIns="0" wrap="square" tIns="13950">
            <a:spAutoFit/>
          </a:bodyPr>
          <a:lstStyle/>
          <a:p>
            <a:pPr indent="0" lvl="0" marL="12700" marR="0" rtl="0" algn="l">
              <a:lnSpc>
                <a:spcPct val="100000"/>
              </a:lnSpc>
              <a:spcBef>
                <a:spcPts val="0"/>
              </a:spcBef>
              <a:spcAft>
                <a:spcPts val="0"/>
              </a:spcAft>
              <a:buClr>
                <a:srgbClr val="000000"/>
              </a:buClr>
              <a:buSzPts val="550"/>
              <a:buFont typeface="Arial"/>
              <a:buNone/>
            </a:pPr>
            <a:r>
              <a:rPr b="0" i="0" lang="en-US" sz="550" u="none" cap="none" strike="noStrike">
                <a:solidFill>
                  <a:srgbClr val="26A78E"/>
                </a:solidFill>
                <a:latin typeface="Arial Black"/>
                <a:ea typeface="Arial Black"/>
                <a:cs typeface="Arial Black"/>
                <a:sym typeface="Arial Black"/>
              </a:rPr>
              <a:t>Apr 8, 2018</a:t>
            </a:r>
            <a:endParaRPr b="0" i="0" sz="550" u="none" cap="none" strike="noStrike">
              <a:solidFill>
                <a:srgbClr val="000000"/>
              </a:solidFill>
              <a:latin typeface="Arial Black"/>
              <a:ea typeface="Arial Black"/>
              <a:cs typeface="Arial Black"/>
              <a:sym typeface="Arial Black"/>
            </a:endParaRPr>
          </a:p>
        </p:txBody>
      </p:sp>
      <p:sp>
        <p:nvSpPr>
          <p:cNvPr id="249" name="Google Shape;249;p8"/>
          <p:cNvSpPr txBox="1"/>
          <p:nvPr>
            <p:ph idx="11" type="ftr"/>
          </p:nvPr>
        </p:nvSpPr>
        <p:spPr>
          <a:xfrm>
            <a:off x="442299" y="4879606"/>
            <a:ext cx="2269144" cy="190500"/>
          </a:xfrm>
          <a:prstGeom prst="rect">
            <a:avLst/>
          </a:prstGeom>
          <a:noFill/>
          <a:ln>
            <a:noFill/>
          </a:ln>
        </p:spPr>
        <p:txBody>
          <a:bodyPr anchorCtr="0" anchor="t" bIns="0" lIns="0" spcFirstLastPara="1" rIns="0" wrap="square" tIns="0">
            <a:spAutoFit/>
          </a:bodyPr>
          <a:lstStyle/>
          <a:p>
            <a:pPr indent="0" lvl="0" marL="12700" rtl="0" algn="l">
              <a:lnSpc>
                <a:spcPct val="111428"/>
              </a:lnSpc>
              <a:spcBef>
                <a:spcPts val="0"/>
              </a:spcBef>
              <a:spcAft>
                <a:spcPts val="0"/>
              </a:spcAft>
              <a:buSzPts val="1400"/>
              <a:buNone/>
            </a:pPr>
            <a:r>
              <a:rPr lang="en-US"/>
              <a:t>© Copyright 2023 Percona® LLC. All rights reserved</a:t>
            </a:r>
            <a:endParaRPr/>
          </a:p>
        </p:txBody>
      </p:sp>
      <p:sp>
        <p:nvSpPr>
          <p:cNvPr id="250" name="Google Shape;250;p8"/>
          <p:cNvSpPr txBox="1"/>
          <p:nvPr/>
        </p:nvSpPr>
        <p:spPr>
          <a:xfrm>
            <a:off x="1629325" y="1331325"/>
            <a:ext cx="3194100" cy="854400"/>
          </a:xfrm>
          <a:prstGeom prst="rect">
            <a:avLst/>
          </a:prstGeom>
          <a:noFill/>
          <a:ln>
            <a:noFill/>
          </a:ln>
        </p:spPr>
        <p:txBody>
          <a:bodyPr anchorCtr="0" anchor="t" bIns="0" lIns="0" spcFirstLastPara="1" rIns="0" wrap="square" tIns="22850">
            <a:spAutoFit/>
          </a:bodyPr>
          <a:lstStyle/>
          <a:p>
            <a:pPr indent="0" lvl="0" marL="12700" marR="5080" rtl="0" algn="ctr">
              <a:lnSpc>
                <a:spcPct val="116666"/>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3 years of extra support including error correction, beyond the Premier Support period, for specific MySQL releases; includes MySQL maintenance releases, updates, bug fixes</a:t>
            </a:r>
            <a:endParaRPr b="0" i="0" sz="1200" u="none" cap="none" strike="noStrike">
              <a:solidFill>
                <a:srgbClr val="000000"/>
              </a:solidFill>
              <a:latin typeface="Arial"/>
              <a:ea typeface="Arial"/>
              <a:cs typeface="Arial"/>
              <a:sym typeface="Arial"/>
            </a:endParaRPr>
          </a:p>
        </p:txBody>
      </p:sp>
      <p:sp>
        <p:nvSpPr>
          <p:cNvPr id="251" name="Google Shape;251;p8"/>
          <p:cNvSpPr txBox="1"/>
          <p:nvPr/>
        </p:nvSpPr>
        <p:spPr>
          <a:xfrm>
            <a:off x="1964225" y="2194927"/>
            <a:ext cx="25242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(error correction), and security alerts.</a:t>
            </a:r>
            <a:endParaRPr b="0" i="0" sz="1200" u="none" cap="none" strike="noStrike">
              <a:solidFill>
                <a:srgbClr val="000000"/>
              </a:solidFill>
              <a:latin typeface="Arial"/>
              <a:ea typeface="Arial"/>
              <a:cs typeface="Arial"/>
              <a:sym typeface="Arial"/>
            </a:endParaRPr>
          </a:p>
        </p:txBody>
      </p:sp>
      <p:sp>
        <p:nvSpPr>
          <p:cNvPr id="252" name="Google Shape;252;p8"/>
          <p:cNvSpPr txBox="1"/>
          <p:nvPr/>
        </p:nvSpPr>
        <p:spPr>
          <a:xfrm>
            <a:off x="6555277" y="3200862"/>
            <a:ext cx="470400" cy="8970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rgbClr val="CC6515"/>
                </a:solidFill>
                <a:latin typeface="Arial Black"/>
                <a:ea typeface="Arial Black"/>
                <a:cs typeface="Arial Black"/>
                <a:sym typeface="Arial Black"/>
              </a:rPr>
              <a:t>Mar  2025</a:t>
            </a:r>
            <a:endParaRPr b="0" i="0" sz="500" u="none" cap="none" strike="noStrike">
              <a:solidFill>
                <a:srgbClr val="CC6515"/>
              </a:solidFill>
              <a:latin typeface="Arial Black"/>
              <a:ea typeface="Arial Black"/>
              <a:cs typeface="Arial Black"/>
              <a:sym typeface="Arial Black"/>
            </a:endParaRPr>
          </a:p>
        </p:txBody>
      </p:sp>
      <p:sp>
        <p:nvSpPr>
          <p:cNvPr id="253" name="Google Shape;253;p8"/>
          <p:cNvSpPr txBox="1"/>
          <p:nvPr/>
        </p:nvSpPr>
        <p:spPr>
          <a:xfrm>
            <a:off x="7120650" y="2682742"/>
            <a:ext cx="1924800" cy="831300"/>
          </a:xfrm>
          <a:prstGeom prst="rect">
            <a:avLst/>
          </a:prstGeom>
          <a:noFill/>
          <a:ln cap="flat" cmpd="sng" w="25400">
            <a:solidFill>
              <a:schemeClr val="accent2"/>
            </a:solidFill>
            <a:prstDash val="dash"/>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The End of Life for MySQL 8.0 is in April of 2026</a:t>
            </a:r>
            <a:endParaRPr b="0" i="0" sz="1400" u="none" cap="none" strike="noStrike">
              <a:solidFill>
                <a:srgbClr val="000000"/>
              </a:solidFill>
              <a:latin typeface="Arial"/>
              <a:ea typeface="Arial"/>
              <a:cs typeface="Arial"/>
              <a:sym typeface="Arial"/>
            </a:endParaRPr>
          </a:p>
        </p:txBody>
      </p:sp>
      <p:sp>
        <p:nvSpPr>
          <p:cNvPr id="254" name="Google Shape;254;p8"/>
          <p:cNvSpPr txBox="1"/>
          <p:nvPr/>
        </p:nvSpPr>
        <p:spPr>
          <a:xfrm>
            <a:off x="442300" y="3615832"/>
            <a:ext cx="51864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38761D"/>
                </a:solidFill>
                <a:latin typeface="Arial"/>
                <a:ea typeface="Arial"/>
                <a:cs typeface="Arial"/>
                <a:sym typeface="Arial"/>
              </a:rPr>
              <a:t>MySQL 8.4 and 8.0 are actively supported for production use.</a:t>
            </a:r>
            <a:endParaRPr b="0" i="0" sz="14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38761D"/>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33947cc111d_0_45"/>
          <p:cNvSpPr txBox="1"/>
          <p:nvPr>
            <p:ph type="title"/>
          </p:nvPr>
        </p:nvSpPr>
        <p:spPr>
          <a:xfrm>
            <a:off x="352813" y="380072"/>
            <a:ext cx="8438400" cy="400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1"/>
              </a:buClr>
              <a:buSzPts val="1100"/>
              <a:buFont typeface="Arial"/>
              <a:buNone/>
            </a:pPr>
            <a:r>
              <a:rPr lang="en-US"/>
              <a:t>MySQL 8.4: Long Term Support (LTS) Release</a:t>
            </a:r>
            <a:endParaRPr/>
          </a:p>
        </p:txBody>
      </p:sp>
      <p:sp>
        <p:nvSpPr>
          <p:cNvPr id="260" name="Google Shape;260;g33947cc111d_0_45"/>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g33947cc111d_0_45"/>
          <p:cNvSpPr txBox="1"/>
          <p:nvPr/>
        </p:nvSpPr>
        <p:spPr>
          <a:xfrm>
            <a:off x="551250" y="780275"/>
            <a:ext cx="8041500" cy="338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r>
              <a:rPr b="1" i="0" lang="en-US" sz="1800" u="none" cap="none" strike="noStrike">
                <a:solidFill>
                  <a:srgbClr val="26A78E"/>
                </a:solidFill>
                <a:latin typeface="Arial"/>
                <a:ea typeface="Arial"/>
                <a:cs typeface="Arial"/>
                <a:sym typeface="Arial"/>
              </a:rPr>
              <a:t> Release Date:</a:t>
            </a:r>
            <a:r>
              <a:rPr b="0" i="0" lang="en-US" sz="1400" u="none" cap="none" strike="noStrike">
                <a:solidFill>
                  <a:srgbClr val="000000"/>
                </a:solidFill>
                <a:latin typeface="Arial"/>
                <a:ea typeface="Arial"/>
                <a:cs typeface="Arial"/>
                <a:sym typeface="Arial"/>
              </a:rPr>
              <a:t> April 2024</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r>
              <a:rPr b="1" i="0" lang="en-US" sz="1800" u="none" cap="none" strike="noStrike">
                <a:solidFill>
                  <a:srgbClr val="26A78E"/>
                </a:solidFill>
                <a:latin typeface="Arial"/>
                <a:ea typeface="Arial"/>
                <a:cs typeface="Arial"/>
                <a:sym typeface="Arial"/>
              </a:rPr>
              <a:t> </a:t>
            </a:r>
            <a:r>
              <a:rPr b="1" i="0" lang="en-US" sz="1800" u="none" cap="none" strike="noStrike">
                <a:solidFill>
                  <a:srgbClr val="26A78E"/>
                </a:solidFill>
                <a:uFill>
                  <a:noFill/>
                </a:uFill>
                <a:latin typeface="Arial"/>
                <a:ea typeface="Arial"/>
                <a:cs typeface="Arial"/>
                <a:sym typeface="Arial"/>
                <a:hlinkClick r:id="rId3">
                  <a:extLst>
                    <a:ext uri="{A12FA001-AC4F-418D-AE19-62706E023703}">
                      <ahyp:hlinkClr val="tx"/>
                    </a:ext>
                  </a:extLst>
                </a:hlinkClick>
              </a:rPr>
              <a:t>LTS Designation</a:t>
            </a:r>
            <a:r>
              <a:rPr b="1" i="0" lang="en-US" sz="1800" u="none" cap="none" strike="noStrike">
                <a:solidFill>
                  <a:srgbClr val="26A78E"/>
                </a:solidFill>
                <a:latin typeface="Arial"/>
                <a:ea typeface="Arial"/>
                <a:cs typeface="Arial"/>
                <a:sym typeface="Arial"/>
              </a:rPr>
              <a:t>:</a:t>
            </a:r>
            <a:r>
              <a:rPr b="0" i="0" lang="en-US" sz="1400" u="none" cap="none" strike="noStrike">
                <a:solidFill>
                  <a:srgbClr val="000000"/>
                </a:solidFill>
                <a:latin typeface="Arial"/>
                <a:ea typeface="Arial"/>
                <a:cs typeface="Arial"/>
                <a:sym typeface="Arial"/>
              </a:rPr>
              <a:t> MySQL 8.4.0 is designated as a Long Term Support (LTS) release.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r>
              <a:rPr b="1" i="0" lang="en-US" sz="1800" u="none" cap="none" strike="noStrike">
                <a:solidFill>
                  <a:srgbClr val="26A78E"/>
                </a:solidFill>
                <a:latin typeface="Arial"/>
                <a:ea typeface="Arial"/>
                <a:cs typeface="Arial"/>
                <a:sym typeface="Arial"/>
              </a:rPr>
              <a:t> Support Duration: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Premier Support: 5 years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Extended Support: 3 additional years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Total Extended Support End: Approximately April 2032.</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The LTS release is the final minor version within its major release series.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8.4 is the 8.x LTS, then the next major release will be MySQL 9.0.</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2023-07-10T14:35:11Z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2023-06-06T00:00:00Z</vt:filetime>
  </property>
  <property fmtid="{D5CDD505-2E9C-101B-9397-08002B2CF9AE}" pid="3" name="Creator">
    <vt:lpwstr>Keynote</vt:lpwstr>
  </property>
  <property fmtid="{D5CDD505-2E9C-101B-9397-08002B2CF9AE}" pid="4" name="LastSaved">
    <vt:filetime>2023-07-10T00:00:00Z</vt:filetime>
  </property>
  <property fmtid="{D5CDD505-2E9C-101B-9397-08002B2CF9AE}" pid="5" name="Producer">
    <vt:lpwstr>macOS Version 13.3.1 (Build 22E261) Quartz PDFContext</vt:lpwstr>
  </property>
</Properties>
</file>