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1083" r:id="rId20"/>
    <p:sldId id="275" r:id="rId21"/>
    <p:sldId id="1091" r:id="rId22"/>
    <p:sldId id="277" r:id="rId23"/>
    <p:sldId id="278" r:id="rId24"/>
    <p:sldId id="279" r:id="rId25"/>
    <p:sldId id="280" r:id="rId26"/>
    <p:sldId id="281" r:id="rId27"/>
    <p:sldId id="282" r:id="rId28"/>
    <p:sldId id="1098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embeddedFontLst>
    <p:embeddedFont>
      <p:font typeface="Poppins" panose="00000500000000000000" pitchFamily="2" charset="0"/>
      <p:regular r:id="rId53"/>
      <p:bold r:id="rId54"/>
      <p:italic r:id="rId55"/>
      <p:boldItalic r:id="rId56"/>
    </p:embeddedFont>
    <p:embeddedFont>
      <p:font typeface="Poppins SemiBold" panose="00000700000000000000" pitchFamily="2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hBB1tLKYBTS28+iC6E/18Hf1bf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4" name="Google Shape;35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2" name="Google Shape;37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2" name="Google Shape;38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2" name="Google Shape;42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2" name="Google Shape;44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5" name="Google Shape;46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5" name="Google Shape;4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3" name="Google Shape;493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2" name="Google Shape;50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9" name="Google Shape;51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9" name="Google Shape;52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8" name="Google Shape;53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7" name="Google Shape;557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8" name="Google Shape;56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8" name="Google Shape;57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8" name="Google Shape;58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03" name="Google Shape;603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2"/>
          <p:cNvSpPr/>
          <p:nvPr/>
        </p:nvSpPr>
        <p:spPr>
          <a:xfrm>
            <a:off x="0" y="0"/>
            <a:ext cx="12192000" cy="1133955"/>
          </a:xfrm>
          <a:prstGeom prst="rect">
            <a:avLst/>
          </a:prstGeom>
          <a:solidFill>
            <a:srgbClr val="262525"/>
          </a:solidFill>
          <a:ln w="12700" cap="flat" cmpd="sng">
            <a:solidFill>
              <a:srgbClr val="3684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Google Shape;15;p52"/>
          <p:cNvSpPr txBox="1">
            <a:spLocks noGrp="1"/>
          </p:cNvSpPr>
          <p:nvPr>
            <p:ph type="sldNum" idx="12"/>
          </p:nvPr>
        </p:nvSpPr>
        <p:spPr>
          <a:xfrm>
            <a:off x="11047942" y="6345238"/>
            <a:ext cx="4487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52"/>
          <p:cNvSpPr txBox="1">
            <a:spLocks noGrp="1"/>
          </p:cNvSpPr>
          <p:nvPr>
            <p:ph type="title"/>
          </p:nvPr>
        </p:nvSpPr>
        <p:spPr>
          <a:xfrm>
            <a:off x="692409" y="2398655"/>
            <a:ext cx="7746289" cy="221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2"/>
          <p:cNvSpPr txBox="1">
            <a:spLocks noGrp="1"/>
          </p:cNvSpPr>
          <p:nvPr>
            <p:ph type="subTitle" idx="1"/>
          </p:nvPr>
        </p:nvSpPr>
        <p:spPr>
          <a:xfrm>
            <a:off x="692409" y="4965918"/>
            <a:ext cx="4057555" cy="113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84418" y="237396"/>
            <a:ext cx="3012257" cy="682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Пользовательский макет">
  <p:cSld name="4_Пользовательский макет">
    <p:bg>
      <p:bgPr>
        <a:solidFill>
          <a:schemeClr val="dk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1"/>
          <p:cNvSpPr txBox="1">
            <a:spLocks noGrp="1"/>
          </p:cNvSpPr>
          <p:nvPr>
            <p:ph type="title"/>
          </p:nvPr>
        </p:nvSpPr>
        <p:spPr>
          <a:xfrm>
            <a:off x="677069" y="447636"/>
            <a:ext cx="7014649" cy="113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oppins"/>
              <a:buNone/>
              <a:defRPr sz="4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1"/>
          <p:cNvSpPr txBox="1">
            <a:spLocks noGrp="1"/>
          </p:cNvSpPr>
          <p:nvPr>
            <p:ph type="sldNum" idx="12"/>
          </p:nvPr>
        </p:nvSpPr>
        <p:spPr>
          <a:xfrm>
            <a:off x="11496675" y="6345238"/>
            <a:ext cx="4487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61"/>
          <p:cNvSpPr txBox="1">
            <a:spLocks noGrp="1"/>
          </p:cNvSpPr>
          <p:nvPr>
            <p:ph type="subTitle" idx="1"/>
          </p:nvPr>
        </p:nvSpPr>
        <p:spPr>
          <a:xfrm>
            <a:off x="677069" y="1936377"/>
            <a:ext cx="7014649" cy="440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Пользовательский макет">
  <p:cSld name="5_Пользовательский макет">
    <p:bg>
      <p:bgPr>
        <a:solidFill>
          <a:schemeClr val="dk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2"/>
          <p:cNvSpPr txBox="1">
            <a:spLocks noGrp="1"/>
          </p:cNvSpPr>
          <p:nvPr>
            <p:ph type="title"/>
          </p:nvPr>
        </p:nvSpPr>
        <p:spPr>
          <a:xfrm>
            <a:off x="677069" y="447636"/>
            <a:ext cx="10819606" cy="113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oppins"/>
              <a:buNone/>
              <a:defRPr sz="4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2"/>
          <p:cNvSpPr txBox="1">
            <a:spLocks noGrp="1"/>
          </p:cNvSpPr>
          <p:nvPr>
            <p:ph type="sldNum" idx="12"/>
          </p:nvPr>
        </p:nvSpPr>
        <p:spPr>
          <a:xfrm>
            <a:off x="11496675" y="6345238"/>
            <a:ext cx="4487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62"/>
          <p:cNvSpPr txBox="1">
            <a:spLocks noGrp="1"/>
          </p:cNvSpPr>
          <p:nvPr>
            <p:ph type="subTitle" idx="1"/>
          </p:nvPr>
        </p:nvSpPr>
        <p:spPr>
          <a:xfrm>
            <a:off x="677069" y="1936377"/>
            <a:ext cx="10819606" cy="440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Пользовательский макет">
  <p:cSld name="3_Пользовательский макет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3"/>
          <p:cNvSpPr txBox="1">
            <a:spLocks noGrp="1"/>
          </p:cNvSpPr>
          <p:nvPr>
            <p:ph type="sldNum" idx="12"/>
          </p:nvPr>
        </p:nvSpPr>
        <p:spPr>
          <a:xfrm>
            <a:off x="11496675" y="6345238"/>
            <a:ext cx="4487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63"/>
          <p:cNvSpPr txBox="1">
            <a:spLocks noGrp="1"/>
          </p:cNvSpPr>
          <p:nvPr>
            <p:ph type="subTitle" idx="1"/>
          </p:nvPr>
        </p:nvSpPr>
        <p:spPr>
          <a:xfrm>
            <a:off x="658812" y="3411053"/>
            <a:ext cx="10819605" cy="192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" name="Google Shape;70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23169" y="5814144"/>
            <a:ext cx="2345662" cy="53109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63"/>
          <p:cNvSpPr txBox="1">
            <a:spLocks noGrp="1"/>
          </p:cNvSpPr>
          <p:nvPr>
            <p:ph type="title"/>
          </p:nvPr>
        </p:nvSpPr>
        <p:spPr>
          <a:xfrm>
            <a:off x="658813" y="1791775"/>
            <a:ext cx="10819606" cy="113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Poppins"/>
              <a:buNone/>
              <a:defRPr sz="5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_Пользовательский макет">
  <p:cSld name="9_Пользовательский макет">
    <p:bg>
      <p:bgPr>
        <a:solidFill>
          <a:schemeClr val="dk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4"/>
          <p:cNvSpPr txBox="1">
            <a:spLocks noGrp="1"/>
          </p:cNvSpPr>
          <p:nvPr>
            <p:ph type="sldNum" idx="12"/>
          </p:nvPr>
        </p:nvSpPr>
        <p:spPr>
          <a:xfrm>
            <a:off x="11496675" y="6345238"/>
            <a:ext cx="4487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64"/>
          <p:cNvSpPr txBox="1">
            <a:spLocks noGrp="1"/>
          </p:cNvSpPr>
          <p:nvPr>
            <p:ph type="subTitle" idx="1"/>
          </p:nvPr>
        </p:nvSpPr>
        <p:spPr>
          <a:xfrm>
            <a:off x="658812" y="3411053"/>
            <a:ext cx="10819605" cy="192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5" name="Google Shape;75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23169" y="5814144"/>
            <a:ext cx="2345662" cy="53109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64"/>
          <p:cNvSpPr txBox="1">
            <a:spLocks noGrp="1"/>
          </p:cNvSpPr>
          <p:nvPr>
            <p:ph type="title"/>
          </p:nvPr>
        </p:nvSpPr>
        <p:spPr>
          <a:xfrm>
            <a:off x="658813" y="1791775"/>
            <a:ext cx="10819606" cy="113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Poppins"/>
              <a:buNone/>
              <a:defRPr sz="5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Пользовательский макет">
  <p:cSld name="7_Пользовательский макет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3"/>
          <p:cNvSpPr/>
          <p:nvPr/>
        </p:nvSpPr>
        <p:spPr>
          <a:xfrm>
            <a:off x="0" y="0"/>
            <a:ext cx="1325880" cy="6858000"/>
          </a:xfrm>
          <a:prstGeom prst="rect">
            <a:avLst/>
          </a:prstGeom>
          <a:solidFill>
            <a:srgbClr val="4BB748"/>
          </a:solidFill>
          <a:ln w="12700" cap="flat" cmpd="sng">
            <a:solidFill>
              <a:srgbClr val="3684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" name="Google Shape;21;p53"/>
          <p:cNvSpPr txBox="1">
            <a:spLocks noGrp="1"/>
          </p:cNvSpPr>
          <p:nvPr>
            <p:ph type="title"/>
          </p:nvPr>
        </p:nvSpPr>
        <p:spPr>
          <a:xfrm>
            <a:off x="1581373" y="452754"/>
            <a:ext cx="9915301" cy="1204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3"/>
          <p:cNvSpPr txBox="1">
            <a:spLocks noGrp="1"/>
          </p:cNvSpPr>
          <p:nvPr>
            <p:ph type="sldNum" idx="12"/>
          </p:nvPr>
        </p:nvSpPr>
        <p:spPr>
          <a:xfrm>
            <a:off x="11496675" y="6345238"/>
            <a:ext cx="44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53"/>
          <p:cNvSpPr txBox="1">
            <a:spLocks noGrp="1"/>
          </p:cNvSpPr>
          <p:nvPr>
            <p:ph type="subTitle" idx="1"/>
          </p:nvPr>
        </p:nvSpPr>
        <p:spPr>
          <a:xfrm>
            <a:off x="1581373" y="2268694"/>
            <a:ext cx="9915302" cy="407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" name="Google Shape;24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0795" y="6377701"/>
            <a:ext cx="1325880" cy="30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">
  <p:cSld name="Closing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4"/>
          <p:cNvPicPr preferRelativeResize="0"/>
          <p:nvPr/>
        </p:nvPicPr>
        <p:blipFill rotWithShape="1">
          <a:blip r:embed="rId2">
            <a:alphaModFix/>
          </a:blip>
          <a:srcRect t="28293" b="28297"/>
          <a:stretch/>
        </p:blipFill>
        <p:spPr>
          <a:xfrm>
            <a:off x="-25" y="782800"/>
            <a:ext cx="12192000" cy="52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4"/>
          <p:cNvSpPr txBox="1">
            <a:spLocks noGrp="1"/>
          </p:cNvSpPr>
          <p:nvPr>
            <p:ph type="subTitle" idx="1"/>
          </p:nvPr>
        </p:nvSpPr>
        <p:spPr>
          <a:xfrm>
            <a:off x="1129616" y="1298448"/>
            <a:ext cx="9932700" cy="4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4700" cap="none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8" name="Google Shape;28;p54"/>
          <p:cNvSpPr txBox="1"/>
          <p:nvPr/>
        </p:nvSpPr>
        <p:spPr>
          <a:xfrm>
            <a:off x="3174250" y="6300400"/>
            <a:ext cx="31020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 partnership with</a:t>
            </a:r>
            <a:endParaRPr sz="20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8925" y="6075188"/>
            <a:ext cx="3101998" cy="837617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Content">
  <p:cSld name="3_Title and Content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5"/>
          <p:cNvSpPr txBox="1">
            <a:spLocks noGrp="1"/>
          </p:cNvSpPr>
          <p:nvPr>
            <p:ph type="sldNum" idx="12"/>
          </p:nvPr>
        </p:nvSpPr>
        <p:spPr>
          <a:xfrm>
            <a:off x="11496675" y="6345238"/>
            <a:ext cx="4487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" name="Google Shape;32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84418" y="477682"/>
            <a:ext cx="3012257" cy="68202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5"/>
          <p:cNvSpPr txBox="1">
            <a:spLocks noGrp="1"/>
          </p:cNvSpPr>
          <p:nvPr>
            <p:ph type="title"/>
          </p:nvPr>
        </p:nvSpPr>
        <p:spPr>
          <a:xfrm>
            <a:off x="692409" y="1958183"/>
            <a:ext cx="7746289" cy="221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5"/>
          <p:cNvSpPr txBox="1">
            <a:spLocks noGrp="1"/>
          </p:cNvSpPr>
          <p:nvPr>
            <p:ph type="subTitle" idx="1"/>
          </p:nvPr>
        </p:nvSpPr>
        <p:spPr>
          <a:xfrm>
            <a:off x="692409" y="4645878"/>
            <a:ext cx="4057555" cy="113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6"/>
          <p:cNvSpPr/>
          <p:nvPr/>
        </p:nvSpPr>
        <p:spPr>
          <a:xfrm>
            <a:off x="0" y="0"/>
            <a:ext cx="12192000" cy="1627094"/>
          </a:xfrm>
          <a:prstGeom prst="rect">
            <a:avLst/>
          </a:prstGeom>
          <a:solidFill>
            <a:srgbClr val="262525"/>
          </a:solidFill>
          <a:ln w="12700" cap="flat" cmpd="sng">
            <a:solidFill>
              <a:srgbClr val="3684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" name="Google Shape;37;p56"/>
          <p:cNvSpPr txBox="1">
            <a:spLocks noGrp="1"/>
          </p:cNvSpPr>
          <p:nvPr>
            <p:ph type="title"/>
          </p:nvPr>
        </p:nvSpPr>
        <p:spPr>
          <a:xfrm>
            <a:off x="695325" y="441325"/>
            <a:ext cx="8254365" cy="118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"/>
              <a:buNone/>
              <a:defRPr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6"/>
          <p:cNvSpPr txBox="1">
            <a:spLocks noGrp="1"/>
          </p:cNvSpPr>
          <p:nvPr>
            <p:ph type="sldNum" idx="12"/>
          </p:nvPr>
        </p:nvSpPr>
        <p:spPr>
          <a:xfrm>
            <a:off x="11047942" y="6345238"/>
            <a:ext cx="4487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" name="Google Shape;39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19559" y="441325"/>
            <a:ext cx="2277116" cy="51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7"/>
          <p:cNvSpPr/>
          <p:nvPr/>
        </p:nvSpPr>
        <p:spPr>
          <a:xfrm>
            <a:off x="9158980" y="1587"/>
            <a:ext cx="3033020" cy="6856413"/>
          </a:xfrm>
          <a:custGeom>
            <a:avLst/>
            <a:gdLst/>
            <a:ahLst/>
            <a:cxnLst/>
            <a:rect l="l" t="t" r="r" b="b"/>
            <a:pathLst>
              <a:path w="2450592" h="6856413" extrusionOk="0">
                <a:moveTo>
                  <a:pt x="0" y="0"/>
                </a:moveTo>
                <a:lnTo>
                  <a:pt x="2450592" y="0"/>
                </a:lnTo>
                <a:lnTo>
                  <a:pt x="2450592" y="6856413"/>
                </a:lnTo>
                <a:lnTo>
                  <a:pt x="0" y="6856413"/>
                </a:lnTo>
                <a:lnTo>
                  <a:pt x="1245029" y="3428207"/>
                </a:lnTo>
                <a:close/>
              </a:path>
            </a:pathLst>
          </a:custGeom>
          <a:solidFill>
            <a:srgbClr val="4BB7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24"/>
              <a:buFont typeface="Arial"/>
              <a:buNone/>
            </a:pPr>
            <a:endParaRPr sz="1224" b="0" i="0" u="none" strike="noStrike" cap="none">
              <a:solidFill>
                <a:srgbClr val="4BB74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" name="Google Shape;42;p57"/>
          <p:cNvSpPr txBox="1">
            <a:spLocks noGrp="1"/>
          </p:cNvSpPr>
          <p:nvPr>
            <p:ph type="title"/>
          </p:nvPr>
        </p:nvSpPr>
        <p:spPr>
          <a:xfrm>
            <a:off x="677069" y="447636"/>
            <a:ext cx="8668636" cy="113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7"/>
          <p:cNvSpPr txBox="1">
            <a:spLocks noGrp="1"/>
          </p:cNvSpPr>
          <p:nvPr>
            <p:ph type="sldNum" idx="12"/>
          </p:nvPr>
        </p:nvSpPr>
        <p:spPr>
          <a:xfrm>
            <a:off x="11496675" y="6345238"/>
            <a:ext cx="4487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57"/>
          <p:cNvSpPr txBox="1">
            <a:spLocks noGrp="1"/>
          </p:cNvSpPr>
          <p:nvPr>
            <p:ph type="subTitle" idx="1"/>
          </p:nvPr>
        </p:nvSpPr>
        <p:spPr>
          <a:xfrm>
            <a:off x="677068" y="1936377"/>
            <a:ext cx="8668637" cy="440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Пользовательский макет">
  <p:cSld name="6_Пользовательский макет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8"/>
          <p:cNvSpPr txBox="1">
            <a:spLocks noGrp="1"/>
          </p:cNvSpPr>
          <p:nvPr>
            <p:ph type="title"/>
          </p:nvPr>
        </p:nvSpPr>
        <p:spPr>
          <a:xfrm>
            <a:off x="677069" y="447636"/>
            <a:ext cx="10819606" cy="113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sldNum" idx="12"/>
          </p:nvPr>
        </p:nvSpPr>
        <p:spPr>
          <a:xfrm>
            <a:off x="11496675" y="6345238"/>
            <a:ext cx="4487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ubTitle" idx="1"/>
          </p:nvPr>
        </p:nvSpPr>
        <p:spPr>
          <a:xfrm>
            <a:off x="677068" y="1936377"/>
            <a:ext cx="10819607" cy="440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Пользовательский макет">
  <p:cSld name="2_Пользовательский макет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/>
          <p:nvPr/>
        </p:nvSpPr>
        <p:spPr>
          <a:xfrm>
            <a:off x="0" y="0"/>
            <a:ext cx="4367524" cy="6858000"/>
          </a:xfrm>
          <a:prstGeom prst="rect">
            <a:avLst/>
          </a:prstGeom>
          <a:solidFill>
            <a:srgbClr val="4BB748"/>
          </a:solidFill>
          <a:ln w="12700" cap="flat" cmpd="sng">
            <a:solidFill>
              <a:srgbClr val="3684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" name="Google Shape;51;p59"/>
          <p:cNvSpPr txBox="1">
            <a:spLocks noGrp="1"/>
          </p:cNvSpPr>
          <p:nvPr>
            <p:ph type="title"/>
          </p:nvPr>
        </p:nvSpPr>
        <p:spPr>
          <a:xfrm>
            <a:off x="658813" y="1775012"/>
            <a:ext cx="2347278" cy="355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"/>
              <a:buNone/>
              <a:defRPr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sldNum" idx="12"/>
          </p:nvPr>
        </p:nvSpPr>
        <p:spPr>
          <a:xfrm>
            <a:off x="11496675" y="6345238"/>
            <a:ext cx="4487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ubTitle" idx="1"/>
          </p:nvPr>
        </p:nvSpPr>
        <p:spPr>
          <a:xfrm>
            <a:off x="4598894" y="441325"/>
            <a:ext cx="6897781" cy="590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Пользовательский макет">
  <p:cSld name="8_Пользовательский маке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/>
          <p:nvPr/>
        </p:nvSpPr>
        <p:spPr>
          <a:xfrm>
            <a:off x="0" y="0"/>
            <a:ext cx="1325880" cy="6858000"/>
          </a:xfrm>
          <a:prstGeom prst="rect">
            <a:avLst/>
          </a:prstGeom>
          <a:solidFill>
            <a:srgbClr val="4BB748"/>
          </a:solidFill>
          <a:ln w="12700" cap="flat" cmpd="sng">
            <a:solidFill>
              <a:srgbClr val="3684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" name="Google Shape;56;p60"/>
          <p:cNvSpPr txBox="1">
            <a:spLocks noGrp="1"/>
          </p:cNvSpPr>
          <p:nvPr>
            <p:ph type="title"/>
          </p:nvPr>
        </p:nvSpPr>
        <p:spPr>
          <a:xfrm>
            <a:off x="1581373" y="452754"/>
            <a:ext cx="9915301" cy="1204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sldNum" idx="12"/>
          </p:nvPr>
        </p:nvSpPr>
        <p:spPr>
          <a:xfrm>
            <a:off x="11496675" y="6345238"/>
            <a:ext cx="4487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Google Shape;58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0795" y="6377701"/>
            <a:ext cx="1325880" cy="30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 txBox="1">
            <a:spLocks noGrp="1"/>
          </p:cNvSpPr>
          <p:nvPr>
            <p:ph type="title"/>
          </p:nvPr>
        </p:nvSpPr>
        <p:spPr>
          <a:xfrm>
            <a:off x="677069" y="447635"/>
            <a:ext cx="108196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 SemiBold"/>
              <a:buNone/>
              <a:defRPr sz="4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1"/>
          <p:cNvSpPr txBox="1">
            <a:spLocks noGrp="1"/>
          </p:cNvSpPr>
          <p:nvPr>
            <p:ph type="sldNum" idx="12"/>
          </p:nvPr>
        </p:nvSpPr>
        <p:spPr>
          <a:xfrm>
            <a:off x="11496675" y="6345238"/>
            <a:ext cx="4487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bpf.io/what-is-ebpf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root.co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peterzaitsev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peterzaitsev.com/" TargetMode="External"/><Relationship Id="rId4" Type="http://schemas.openxmlformats.org/officeDocument/2006/relationships/hyperlink" Target="https://twitter.com/PeterZaitse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"/>
          <p:cNvGrpSpPr/>
          <p:nvPr/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82" name="Google Shape;82;p1"/>
            <p:cNvSpPr/>
            <p:nvPr/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>
              <a:gsLst>
                <a:gs pos="0">
                  <a:srgbClr val="2E75B5">
                    <a:alpha val="78431"/>
                  </a:srgbClr>
                </a:gs>
                <a:gs pos="40000">
                  <a:srgbClr val="9CC2E5">
                    <a:alpha val="0"/>
                  </a:srgbClr>
                </a:gs>
                <a:gs pos="100000">
                  <a:srgbClr val="9CC2E5">
                    <a:alpha val="0"/>
                  </a:srgbClr>
                </a:gs>
              </a:gsLst>
              <a:lin ang="191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rgbClr val="2E75B5">
                    <a:alpha val="66274"/>
                  </a:srgbClr>
                </a:gs>
                <a:gs pos="60000">
                  <a:srgbClr val="5B9BD5">
                    <a:alpha val="0"/>
                  </a:srgbClr>
                </a:gs>
                <a:gs pos="100000">
                  <a:srgbClr val="5B9BD5">
                    <a:alpha val="0"/>
                  </a:srgbClr>
                </a:gs>
              </a:gsLst>
              <a:lin ang="11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>
              <a:gsLst>
                <a:gs pos="0">
                  <a:srgbClr val="ED7D31">
                    <a:alpha val="57254"/>
                  </a:srgbClr>
                </a:gs>
                <a:gs pos="41000">
                  <a:srgbClr val="ED7D31">
                    <a:alpha val="0"/>
                  </a:srgbClr>
                </a:gs>
                <a:gs pos="100000">
                  <a:srgbClr val="ED7D31">
                    <a:alpha val="0"/>
                  </a:srgbClr>
                </a:gs>
              </a:gsLst>
              <a:lin ang="1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86" name="Google Shape;86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oppins"/>
              <a:buNone/>
            </a:pPr>
            <a:r>
              <a:rPr lang="en-US" b="0" i="0" u="none" strike="noStrike" cap="none">
                <a:solidFill>
                  <a:srgbClr val="FFFFFF"/>
                </a:solidFill>
              </a:rPr>
              <a:t>.</a:t>
            </a:r>
            <a:endParaRPr/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3">
            <a:alphaModFix/>
          </a:blip>
          <a:srcRect t="5554" b="5555"/>
          <a:stretch/>
        </p:blipFill>
        <p:spPr>
          <a:xfrm>
            <a:off x="-614363" y="-7623"/>
            <a:ext cx="13789976" cy="6894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" name="Google Shape;180;p10"/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Poppins SemiBold"/>
              <a:buNone/>
            </a:pPr>
            <a:r>
              <a:rPr lang="en-US" sz="4600">
                <a:latin typeface="Poppins SemiBold"/>
                <a:ea typeface="Poppins SemiBold"/>
                <a:cs typeface="Poppins SemiBold"/>
                <a:sym typeface="Poppins SemiBold"/>
              </a:rPr>
              <a:t>4 Pillars of Observability </a:t>
            </a:r>
            <a:endParaRPr/>
          </a:p>
        </p:txBody>
      </p:sp>
      <p:sp>
        <p:nvSpPr>
          <p:cNvPr id="181" name="Google Shape;181;p10"/>
          <p:cNvSpPr/>
          <p:nvPr/>
        </p:nvSpPr>
        <p:spPr>
          <a:xfrm>
            <a:off x="640080" y="2586994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" name="Google Shape;182;p10"/>
          <p:cNvSpPr txBox="1">
            <a:spLocks noGrp="1"/>
          </p:cNvSpPr>
          <p:nvPr>
            <p:ph type="subTitle" idx="1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Metrics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Logs 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Tracing 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Profiling</a:t>
            </a:r>
            <a:endParaRPr/>
          </a:p>
        </p:txBody>
      </p:sp>
      <p:pic>
        <p:nvPicPr>
          <p:cNvPr id="183" name="Google Shape;183;p10" descr="A row of white marble pillars"/>
          <p:cNvPicPr preferRelativeResize="0"/>
          <p:nvPr/>
        </p:nvPicPr>
        <p:blipFill rotWithShape="1">
          <a:blip r:embed="rId3">
            <a:alphaModFix/>
          </a:blip>
          <a:srcRect l="24481" r="756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4" name="Google Shape;184;p10"/>
          <p:cNvSpPr txBox="1">
            <a:spLocks noGrp="1"/>
          </p:cNvSpPr>
          <p:nvPr>
            <p:ph type="sldNum" idx="12"/>
          </p:nvPr>
        </p:nvSpPr>
        <p:spPr>
          <a:xfrm>
            <a:off x="10439400" y="6356350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0" name="Google Shape;190;p11"/>
          <p:cNvSpPr txBox="1"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Poppins SemiBold"/>
              <a:buNone/>
            </a:pPr>
            <a:r>
              <a:rPr lang="en-US" sz="6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What is the Most </a:t>
            </a:r>
            <a:r>
              <a:rPr lang="en-US" sz="6100">
                <a:latin typeface="Poppins SemiBold"/>
                <a:ea typeface="Poppins SemiBold"/>
                <a:cs typeface="Poppins SemiBold"/>
                <a:sym typeface="Poppins SemiBold"/>
              </a:rPr>
              <a:t>U</a:t>
            </a:r>
            <a:r>
              <a:rPr lang="en-US" sz="6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seful?</a:t>
            </a:r>
            <a:endParaRPr/>
          </a:p>
        </p:txBody>
      </p:sp>
      <p:sp>
        <p:nvSpPr>
          <p:cNvPr id="191" name="Google Shape;191;p11"/>
          <p:cNvSpPr/>
          <p:nvPr/>
        </p:nvSpPr>
        <p:spPr>
          <a:xfrm>
            <a:off x="643278" y="4409267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2" name="Google Shape;19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296" y="827040"/>
            <a:ext cx="7214616" cy="517648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9" name="Google Shape;199;p12"/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oppins SemiBold"/>
              <a:buNone/>
            </a:pPr>
            <a:r>
              <a:rPr lang="en-US" sz="5400">
                <a:latin typeface="Poppins SemiBold"/>
                <a:ea typeface="Poppins SemiBold"/>
                <a:cs typeface="Poppins SemiBold"/>
                <a:sym typeface="Poppins SemiBold"/>
              </a:rPr>
              <a:t>Metrics </a:t>
            </a:r>
            <a:endParaRPr/>
          </a:p>
        </p:txBody>
      </p:sp>
      <p:sp>
        <p:nvSpPr>
          <p:cNvPr id="200" name="Google Shape;200;p12"/>
          <p:cNvSpPr/>
          <p:nvPr/>
        </p:nvSpPr>
        <p:spPr>
          <a:xfrm>
            <a:off x="640080" y="2586994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1" name="Google Shape;201;p12"/>
          <p:cNvSpPr txBox="1">
            <a:spLocks noGrp="1"/>
          </p:cNvSpPr>
          <p:nvPr>
            <p:ph type="subTitle" idx="1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High Level overview 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How many requests/sec there are happening?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How many errors? 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Is the Host Down? 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1000s of metrics may be collected every second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Displayed on hundreds of graphs</a:t>
            </a:r>
            <a:endParaRPr/>
          </a:p>
        </p:txBody>
      </p:sp>
      <p:pic>
        <p:nvPicPr>
          <p:cNvPr id="202" name="Google Shape;202;p12" descr="Close-up photo of wooden rulers"/>
          <p:cNvPicPr preferRelativeResize="0"/>
          <p:nvPr/>
        </p:nvPicPr>
        <p:blipFill rotWithShape="1">
          <a:blip r:embed="rId3">
            <a:alphaModFix/>
          </a:blip>
          <a:srcRect l="18343" r="642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03" name="Google Shape;203;p12"/>
          <p:cNvSpPr txBox="1">
            <a:spLocks noGrp="1"/>
          </p:cNvSpPr>
          <p:nvPr>
            <p:ph type="sldNum" idx="12"/>
          </p:nvPr>
        </p:nvSpPr>
        <p:spPr>
          <a:xfrm>
            <a:off x="10439400" y="6356350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oppins SemiBold"/>
              <a:buNone/>
            </a:pPr>
            <a:r>
              <a:rPr lang="en-US" sz="5400">
                <a:latin typeface="Poppins SemiBold"/>
                <a:ea typeface="Poppins SemiBold"/>
                <a:cs typeface="Poppins SemiBold"/>
                <a:sym typeface="Poppins SemiBold"/>
              </a:rPr>
              <a:t>Logs</a:t>
            </a:r>
            <a:endParaRPr/>
          </a:p>
        </p:txBody>
      </p:sp>
      <p:pic>
        <p:nvPicPr>
          <p:cNvPr id="210" name="Google Shape;210;p13" descr="Piles of logs"/>
          <p:cNvPicPr preferRelativeResize="0"/>
          <p:nvPr/>
        </p:nvPicPr>
        <p:blipFill rotWithShape="1">
          <a:blip r:embed="rId3">
            <a:alphaModFix/>
          </a:blip>
          <a:srcRect l="8239" r="46429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11" name="Google Shape;211;p13"/>
          <p:cNvSpPr/>
          <p:nvPr/>
        </p:nvSpPr>
        <p:spPr>
          <a:xfrm>
            <a:off x="5297762" y="2374947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1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Structured and Unstructured Format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Have detailed information on what is happening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Error logs – contain detailed information about cause of errors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Expensive to Produce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Expensive to Store and Analyze 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Sampling and Filtering is often used </a:t>
            </a:r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ldNum" idx="12"/>
          </p:nvPr>
        </p:nvSpPr>
        <p:spPr>
          <a:xfrm>
            <a:off x="10052978" y="6356350"/>
            <a:ext cx="1300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9" name="Google Shape;219;p14"/>
          <p:cNvSpPr txBox="1"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oppins SemiBold"/>
              <a:buNone/>
            </a:pPr>
            <a:r>
              <a:rPr lang="en-US" sz="5400">
                <a:latin typeface="Poppins SemiBold"/>
                <a:ea typeface="Poppins SemiBold"/>
                <a:cs typeface="Poppins SemiBold"/>
                <a:sym typeface="Poppins SemiBold"/>
              </a:rPr>
              <a:t>Distributed Tracing </a:t>
            </a:r>
            <a:endParaRPr/>
          </a:p>
        </p:txBody>
      </p:sp>
      <p:pic>
        <p:nvPicPr>
          <p:cNvPr id="220" name="Google Shape;220;p14"/>
          <p:cNvPicPr preferRelativeResize="0"/>
          <p:nvPr/>
        </p:nvPicPr>
        <p:blipFill rotWithShape="1">
          <a:blip r:embed="rId3">
            <a:alphaModFix/>
          </a:blip>
          <a:srcRect l="19671" r="14117" b="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1" name="Google Shape;221;p14"/>
          <p:cNvSpPr/>
          <p:nvPr/>
        </p:nvSpPr>
        <p:spPr>
          <a:xfrm>
            <a:off x="5297762" y="2374947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2" name="Google Shape;222;p14"/>
          <p:cNvSpPr txBox="1">
            <a:spLocks noGrp="1"/>
          </p:cNvSpPr>
          <p:nvPr>
            <p:ph type="subTitle" idx="1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Tracks Application Requests as they Pass through the system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Tricky as we need to pass some Trace_ID between different services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Span – Named, Timed Operation which represents part of Workflow 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Great for Root Cause Analyses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Often Sampled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Expensive to produce and store</a:t>
            </a:r>
            <a:endParaRPr/>
          </a:p>
        </p:txBody>
      </p:sp>
      <p:sp>
        <p:nvSpPr>
          <p:cNvPr id="223" name="Google Shape;223;p14"/>
          <p:cNvSpPr txBox="1">
            <a:spLocks noGrp="1"/>
          </p:cNvSpPr>
          <p:nvPr>
            <p:ph type="sldNum" idx="12"/>
          </p:nvPr>
        </p:nvSpPr>
        <p:spPr>
          <a:xfrm>
            <a:off x="10052978" y="6356350"/>
            <a:ext cx="1300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9" name="Google Shape;229;p15"/>
          <p:cNvSpPr/>
          <p:nvPr/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100000">
                <a:srgbClr val="388835"/>
              </a:gs>
            </a:gsLst>
            <a:lin ang="6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0" name="Google Shape;230;p15"/>
          <p:cNvSpPr/>
          <p:nvPr/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rgbClr val="4BB648">
                  <a:alpha val="40392"/>
                </a:srgbClr>
              </a:gs>
              <a:gs pos="74000">
                <a:srgbClr val="92D390">
                  <a:alpha val="0"/>
                </a:srgbClr>
              </a:gs>
              <a:gs pos="100000">
                <a:srgbClr val="92D390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1" name="Google Shape;231;p15"/>
          <p:cNvSpPr/>
          <p:nvPr/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2352"/>
                </a:srgbClr>
              </a:gs>
              <a:gs pos="78000">
                <a:srgbClr val="4BB648">
                  <a:alpha val="14509"/>
                </a:srgbClr>
              </a:gs>
              <a:gs pos="100000">
                <a:srgbClr val="4BB648">
                  <a:alpha val="14509"/>
                </a:srgbClr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2" name="Google Shape;232;p15"/>
          <p:cNvSpPr txBox="1"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</a:pPr>
            <a:r>
              <a:rPr lang="en-US"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Distributed Tracing Example</a:t>
            </a:r>
            <a:endParaRPr/>
          </a:p>
        </p:txBody>
      </p:sp>
      <p:pic>
        <p:nvPicPr>
          <p:cNvPr id="233" name="Google Shape;23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3516" y="1966293"/>
            <a:ext cx="9784967" cy="445216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5"/>
          <p:cNvSpPr txBox="1">
            <a:spLocks noGrp="1"/>
          </p:cNvSpPr>
          <p:nvPr>
            <p:ph type="sldNum" idx="12"/>
          </p:nvPr>
        </p:nvSpPr>
        <p:spPr>
          <a:xfrm>
            <a:off x="11704319" y="6455664"/>
            <a:ext cx="44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100">
                <a:solidFill>
                  <a:srgbClr val="948F8F"/>
                </a:solidFill>
              </a:rPr>
              <a:t>15</a:t>
            </a:fld>
            <a:endParaRPr sz="1100">
              <a:solidFill>
                <a:srgbClr val="948F8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0" name="Google Shape;240;p16"/>
          <p:cNvSpPr txBox="1"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oppins SemiBold"/>
              <a:buNone/>
            </a:pPr>
            <a:r>
              <a:rPr lang="en-US" sz="5400">
                <a:latin typeface="Poppins SemiBold"/>
                <a:ea typeface="Poppins SemiBold"/>
                <a:cs typeface="Poppins SemiBold"/>
                <a:sym typeface="Poppins SemiBold"/>
              </a:rPr>
              <a:t>Profiling </a:t>
            </a:r>
            <a:endParaRPr/>
          </a:p>
        </p:txBody>
      </p:sp>
      <p:pic>
        <p:nvPicPr>
          <p:cNvPr id="241" name="Google Shape;241;p16"/>
          <p:cNvPicPr preferRelativeResize="0"/>
          <p:nvPr/>
        </p:nvPicPr>
        <p:blipFill rotWithShape="1">
          <a:blip r:embed="rId3">
            <a:alphaModFix/>
          </a:blip>
          <a:srcRect l="4906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42" name="Google Shape;242;p16"/>
          <p:cNvSpPr/>
          <p:nvPr/>
        </p:nvSpPr>
        <p:spPr>
          <a:xfrm>
            <a:off x="5297762" y="2374947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3" name="Google Shape;243;p16"/>
          <p:cNvSpPr txBox="1">
            <a:spLocks noGrp="1"/>
          </p:cNvSpPr>
          <p:nvPr>
            <p:ph type="subTitle" idx="1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Where CPU Time or Wall Clock time is Spent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Single Service or Distributed 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Language Developer can Understand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Comparisons are very helpful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Programming language specific support needed</a:t>
            </a:r>
            <a:endParaRPr/>
          </a:p>
        </p:txBody>
      </p:sp>
      <p:sp>
        <p:nvSpPr>
          <p:cNvPr id="244" name="Google Shape;244;p16"/>
          <p:cNvSpPr txBox="1">
            <a:spLocks noGrp="1"/>
          </p:cNvSpPr>
          <p:nvPr>
            <p:ph type="sldNum" idx="12"/>
          </p:nvPr>
        </p:nvSpPr>
        <p:spPr>
          <a:xfrm>
            <a:off x="10052978" y="6356350"/>
            <a:ext cx="1300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0" name="Google Shape;250;p17"/>
          <p:cNvSpPr/>
          <p:nvPr/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100000">
                <a:srgbClr val="388835"/>
              </a:gs>
            </a:gsLst>
            <a:lin ang="6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rgbClr val="4BB648">
                  <a:alpha val="40392"/>
                </a:srgbClr>
              </a:gs>
              <a:gs pos="74000">
                <a:srgbClr val="92D390">
                  <a:alpha val="0"/>
                </a:srgbClr>
              </a:gs>
              <a:gs pos="100000">
                <a:srgbClr val="92D390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2" name="Google Shape;252;p17"/>
          <p:cNvSpPr/>
          <p:nvPr/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2352"/>
                </a:srgbClr>
              </a:gs>
              <a:gs pos="78000">
                <a:srgbClr val="4BB648">
                  <a:alpha val="14509"/>
                </a:srgbClr>
              </a:gs>
              <a:gs pos="100000">
                <a:srgbClr val="4BB648">
                  <a:alpha val="14509"/>
                </a:srgbClr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oppins SemiBold"/>
              <a:buNone/>
            </a:pPr>
            <a:r>
              <a:rPr lang="en-US" sz="3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eBPF Based CPU Profiling in Coroot</a:t>
            </a:r>
            <a:endParaRPr/>
          </a:p>
        </p:txBody>
      </p:sp>
      <p:pic>
        <p:nvPicPr>
          <p:cNvPr id="254" name="Google Shape;25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7202" y="1966293"/>
            <a:ext cx="6337594" cy="445216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7"/>
          <p:cNvSpPr txBox="1">
            <a:spLocks noGrp="1"/>
          </p:cNvSpPr>
          <p:nvPr>
            <p:ph type="sldNum" idx="12"/>
          </p:nvPr>
        </p:nvSpPr>
        <p:spPr>
          <a:xfrm>
            <a:off x="11704319" y="6455664"/>
            <a:ext cx="44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100">
                <a:solidFill>
                  <a:srgbClr val="948F8F"/>
                </a:solidFill>
              </a:rPr>
              <a:t>17</a:t>
            </a:fld>
            <a:endParaRPr sz="1100">
              <a:solidFill>
                <a:srgbClr val="948F8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1" name="Google Shape;261;p18"/>
          <p:cNvSpPr txBox="1"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Poppins SemiBold"/>
              <a:buNone/>
            </a:pPr>
            <a:r>
              <a:rPr lang="en-US" sz="4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Profiling: Comparison Mode </a:t>
            </a:r>
            <a:endParaRPr/>
          </a:p>
        </p:txBody>
      </p:sp>
      <p:sp>
        <p:nvSpPr>
          <p:cNvPr id="262" name="Google Shape;262;p18"/>
          <p:cNvSpPr/>
          <p:nvPr/>
        </p:nvSpPr>
        <p:spPr>
          <a:xfrm>
            <a:off x="643278" y="4409267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3" name="Google Shape;26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296" y="935260"/>
            <a:ext cx="7214616" cy="496004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 descr="Speedometer">
            <a:extLst>
              <a:ext uri="{FF2B5EF4-FFF2-40B4-BE49-F238E27FC236}">
                <a16:creationId xmlns:a16="http://schemas.microsoft.com/office/drawing/2014/main" id="{A742AF2B-73A1-4F44-28C1-F3E3CD7581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28BD71-8EA5-3B98-081C-593B64D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Instrumentation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D21942F-98B4-A442-72A7-898570EB7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752" y="4096456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How do we get all that Observability?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9CBBF8-C306-4D3E-508E-4EF96E577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96675" y="6345238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EA4FF0C7-08F6-4A6D-B919-9E8E4010E606}" type="slidenum">
              <a:rPr lang="ru-RU" smtClean="0"/>
              <a:pPr>
                <a:spcAft>
                  <a:spcPts val="600"/>
                </a:spcAft>
                <a:defRPr/>
              </a:pPr>
              <a:t>19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30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sldNum" idx="12"/>
          </p:nvPr>
        </p:nvSpPr>
        <p:spPr>
          <a:xfrm>
            <a:off x="11047942" y="6345238"/>
            <a:ext cx="4487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A8A"/>
              </a:buClr>
              <a:buSzPts val="1200"/>
              <a:buFont typeface="Poppins"/>
              <a:buNone/>
            </a:pPr>
            <a:r>
              <a:rPr lang="en-US" sz="1200" b="0" i="0" u="none" strike="noStrike" cap="none">
                <a:solidFill>
                  <a:srgbClr val="8B8A8A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200" b="0" i="0" u="none" strike="noStrike" cap="none">
              <a:solidFill>
                <a:srgbClr val="8B8A8A"/>
              </a:solidFill>
            </a:endParaRPr>
          </a:p>
        </p:txBody>
      </p:sp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692409" y="1970030"/>
            <a:ext cx="10804266" cy="221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"/>
              <a:buNone/>
            </a:pPr>
            <a:r>
              <a:rPr lang="en-US" sz="4400" b="1">
                <a:latin typeface="Poppins"/>
                <a:ea typeface="Poppins"/>
                <a:cs typeface="Poppins"/>
                <a:sym typeface="Poppins"/>
              </a:rPr>
              <a:t>What Developers </a:t>
            </a:r>
            <a:br>
              <a:rPr lang="en-US" sz="4400" b="1">
                <a:latin typeface="Poppins"/>
                <a:ea typeface="Poppins"/>
                <a:cs typeface="Poppins"/>
                <a:sym typeface="Poppins"/>
              </a:rPr>
            </a:br>
            <a:r>
              <a:rPr lang="en-US" sz="4400" b="1">
                <a:latin typeface="Poppins"/>
                <a:ea typeface="Poppins"/>
                <a:cs typeface="Poppins"/>
                <a:sym typeface="Poppins"/>
              </a:rPr>
              <a:t>Should Know about Observability </a:t>
            </a:r>
            <a:endParaRPr sz="4400" b="1"/>
          </a:p>
        </p:txBody>
      </p:sp>
      <p:sp>
        <p:nvSpPr>
          <p:cNvPr id="94" name="Google Shape;94;p2"/>
          <p:cNvSpPr txBox="1">
            <a:spLocks noGrp="1"/>
          </p:cNvSpPr>
          <p:nvPr>
            <p:ph type="subTitle" idx="1"/>
          </p:nvPr>
        </p:nvSpPr>
        <p:spPr>
          <a:xfrm>
            <a:off x="2321185" y="4183486"/>
            <a:ext cx="3508116" cy="71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>
                <a:solidFill>
                  <a:schemeClr val="dk2"/>
                </a:solidFill>
              </a:rPr>
              <a:t>Peter Zaitsev,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Co-Founder at Coroot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March 4, 2025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l="12460" r="12458"/>
          <a:stretch/>
        </p:blipFill>
        <p:spPr>
          <a:xfrm>
            <a:off x="692409" y="3801925"/>
            <a:ext cx="1497013" cy="1495425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9" name="Google Shape;279;p20"/>
          <p:cNvSpPr txBox="1"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oppins SemiBold"/>
              <a:buNone/>
            </a:pPr>
            <a:r>
              <a:rPr lang="en-US" sz="5400">
                <a:latin typeface="Poppins SemiBold"/>
                <a:ea typeface="Poppins SemiBold"/>
                <a:cs typeface="Poppins SemiBold"/>
                <a:sym typeface="Poppins SemiBold"/>
              </a:rPr>
              <a:t>Types of Instrumentation</a:t>
            </a:r>
            <a:endParaRPr/>
          </a:p>
        </p:txBody>
      </p:sp>
      <p:pic>
        <p:nvPicPr>
          <p:cNvPr id="280" name="Google Shape;280;p20" descr="High angle view of rulers against a white background"/>
          <p:cNvPicPr preferRelativeResize="0"/>
          <p:nvPr/>
        </p:nvPicPr>
        <p:blipFill rotWithShape="1">
          <a:blip r:embed="rId3">
            <a:alphaModFix/>
          </a:blip>
          <a:srcRect l="21500" r="33169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1" name="Google Shape;281;p20"/>
          <p:cNvSpPr/>
          <p:nvPr/>
        </p:nvSpPr>
        <p:spPr>
          <a:xfrm>
            <a:off x="5297762" y="2374947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2" name="Google Shape;282;p20"/>
          <p:cNvSpPr txBox="1">
            <a:spLocks noGrp="1"/>
          </p:cNvSpPr>
          <p:nvPr>
            <p:ph type="subTitle" idx="1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Static Instrumentation</a:t>
            </a:r>
            <a:endParaRPr/>
          </a:p>
          <a:p>
            <a:pPr marL="8001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Specific Places in the Code can Produce Metrics, Emit Logs, Traces</a:t>
            </a:r>
            <a:endParaRPr/>
          </a:p>
          <a:p>
            <a:pPr marL="8001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Linux ProcFS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Dynamic Instrumentation</a:t>
            </a:r>
            <a:endParaRPr/>
          </a:p>
          <a:p>
            <a:pPr marL="8001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Allow Instrumentation “anything” dynamically</a:t>
            </a:r>
            <a:endParaRPr/>
          </a:p>
          <a:p>
            <a:pPr marL="8001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dTrace,  eBPF</a:t>
            </a:r>
            <a:endParaRPr/>
          </a:p>
          <a:p>
            <a:pPr marL="3429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/>
          </a:p>
        </p:txBody>
      </p:sp>
      <p:sp>
        <p:nvSpPr>
          <p:cNvPr id="283" name="Google Shape;283;p20"/>
          <p:cNvSpPr txBox="1">
            <a:spLocks noGrp="1"/>
          </p:cNvSpPr>
          <p:nvPr>
            <p:ph type="sldNum" idx="12"/>
          </p:nvPr>
        </p:nvSpPr>
        <p:spPr>
          <a:xfrm>
            <a:off x="10052978" y="6356350"/>
            <a:ext cx="1300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 descr="Green Lock In A 3D Electronic System">
            <a:extLst>
              <a:ext uri="{FF2B5EF4-FFF2-40B4-BE49-F238E27FC236}">
                <a16:creationId xmlns:a16="http://schemas.microsoft.com/office/drawing/2014/main" id="{F53ACB0B-729A-A922-DE7F-2040769F2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4CB2B1-B03A-1032-6FF5-FD4A99FB0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Key Observability </a:t>
            </a:r>
            <a:br>
              <a:rPr lang="en-US" sz="5200" b="1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5200" b="1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Technologies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860FC6-9C5B-4E01-CA6C-0F9C67287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96675" y="6345238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EA4FF0C7-08F6-4A6D-B919-9E8E4010E606}" type="slidenum">
              <a:rPr lang="ru-RU" smtClean="0"/>
              <a:pPr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86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8" name="Google Shape;298;p22"/>
          <p:cNvSpPr txBox="1"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oppins SemiBold"/>
              <a:buNone/>
            </a:pPr>
            <a:r>
              <a:rPr lang="en-US" sz="5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Prometheus </a:t>
            </a:r>
            <a:endParaRPr/>
          </a:p>
        </p:txBody>
      </p:sp>
      <p:sp>
        <p:nvSpPr>
          <p:cNvPr id="299" name="Google Shape;299;p22"/>
          <p:cNvSpPr/>
          <p:nvPr/>
        </p:nvSpPr>
        <p:spPr>
          <a:xfrm>
            <a:off x="643278" y="2372868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0" name="Google Shape;300;p22"/>
          <p:cNvSpPr txBox="1">
            <a:spLocks noGrp="1"/>
          </p:cNvSpPr>
          <p:nvPr>
            <p:ph type="subTitle" idx="1"/>
          </p:nvPr>
        </p:nvSpPr>
        <p:spPr>
          <a:xfrm>
            <a:off x="630936" y="2660904"/>
            <a:ext cx="4818888" cy="3547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Metrics Capture and Processing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OpenMetrics merged here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Client Libraries for many programming languages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Easy way to expose Metrics from your Application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Coding Required  </a:t>
            </a:r>
            <a:endParaRPr/>
          </a:p>
        </p:txBody>
      </p:sp>
      <p:sp>
        <p:nvSpPr>
          <p:cNvPr id="301" name="Google Shape;30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302" name="Google Shape;30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8312" y="514948"/>
            <a:ext cx="5597201" cy="5548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oppins SemiBold"/>
              <a:buNone/>
            </a:pPr>
            <a:r>
              <a:rPr lang="en-US" sz="4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Open Telemetry (OTEL)</a:t>
            </a:r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643278" y="2372868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0" name="Google Shape;310;p23"/>
          <p:cNvSpPr txBox="1">
            <a:spLocks noGrp="1"/>
          </p:cNvSpPr>
          <p:nvPr>
            <p:ph type="subTitle" idx="1"/>
          </p:nvPr>
        </p:nvSpPr>
        <p:spPr>
          <a:xfrm>
            <a:off x="630936" y="2660904"/>
            <a:ext cx="4818888" cy="3547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Collection of APIs, SDKs and Tools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To Instrument, Generate, Collect and Export Telemetry Data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Covers Metrics, Logs, Traces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Formed through merger of OpenTracing and OpenCensus projects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Coding Required</a:t>
            </a:r>
            <a:endParaRPr/>
          </a:p>
          <a:p>
            <a:pPr marL="3429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</p:txBody>
      </p:sp>
      <p:pic>
        <p:nvPicPr>
          <p:cNvPr id="311" name="Google Shape;311;p23" descr="OpenTelemetry - CNCF · GitHu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9048" y="699516"/>
            <a:ext cx="5458968" cy="545896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8" name="Google Shape;318;p24"/>
          <p:cNvSpPr txBox="1"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 SemiBold"/>
              <a:buNone/>
            </a:pPr>
            <a:r>
              <a:rPr lang="en-US" sz="3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eBPF  (Extended Berkley Packet Filter)</a:t>
            </a:r>
            <a:endParaRPr/>
          </a:p>
        </p:txBody>
      </p:sp>
      <p:sp>
        <p:nvSpPr>
          <p:cNvPr id="319" name="Google Shape;319;p24"/>
          <p:cNvSpPr/>
          <p:nvPr/>
        </p:nvSpPr>
        <p:spPr>
          <a:xfrm>
            <a:off x="643278" y="2372868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0" name="Google Shape;320;p24"/>
          <p:cNvSpPr txBox="1">
            <a:spLocks noGrp="1"/>
          </p:cNvSpPr>
          <p:nvPr>
            <p:ph type="subTitle" idx="1"/>
          </p:nvPr>
        </p:nvSpPr>
        <p:spPr>
          <a:xfrm>
            <a:off x="630936" y="2660904"/>
            <a:ext cx="4818888" cy="3547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Not Just Observability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Dynamic Instrumentation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User Space and Kernel Space 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Efficient 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Safe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No Coding Required </a:t>
            </a:r>
            <a:endParaRPr/>
          </a:p>
          <a:p>
            <a:pPr marL="0" lvl="0" indent="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/>
          </a:p>
        </p:txBody>
      </p:sp>
      <p:pic>
        <p:nvPicPr>
          <p:cNvPr id="321" name="Google Shape;321;p24" descr="Brand Guidelines – eBP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3983" y="640080"/>
            <a:ext cx="5429097" cy="55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8" name="Google Shape;328;p25"/>
          <p:cNvSpPr txBox="1"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Poppins SemiBold"/>
              <a:buNone/>
            </a:pPr>
            <a:r>
              <a:rPr lang="en-US" sz="5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eBPF Illustrated </a:t>
            </a:r>
            <a:endParaRPr/>
          </a:p>
        </p:txBody>
      </p:sp>
      <p:sp>
        <p:nvSpPr>
          <p:cNvPr id="329" name="Google Shape;329;p25"/>
          <p:cNvSpPr txBox="1"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https://ebpf.io/what-is-ebpf/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0" name="Google Shape;330;p25"/>
          <p:cNvSpPr/>
          <p:nvPr/>
        </p:nvSpPr>
        <p:spPr>
          <a:xfrm>
            <a:off x="643278" y="4409267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31" name="Google Shape;331;p25" descr="Overvie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4296" y="1555266"/>
            <a:ext cx="7214616" cy="372003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6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8" name="Google Shape;338;p26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9" name="Google Shape;339;p26"/>
          <p:cNvSpPr txBox="1">
            <a:spLocks noGrp="1"/>
          </p:cNvSpPr>
          <p:nvPr>
            <p:ph type="title"/>
          </p:nvPr>
        </p:nvSpPr>
        <p:spPr>
          <a:xfrm>
            <a:off x="1179226" y="1280679"/>
            <a:ext cx="983354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 SemiBold"/>
              <a:buNone/>
            </a:pPr>
            <a:r>
              <a:rPr lang="en-US" sz="36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Typical SLIs (Service Level Indicators)</a:t>
            </a:r>
            <a:endParaRPr/>
          </a:p>
        </p:txBody>
      </p:sp>
      <p:grpSp>
        <p:nvGrpSpPr>
          <p:cNvPr id="340" name="Google Shape;340;p26"/>
          <p:cNvGrpSpPr/>
          <p:nvPr/>
        </p:nvGrpSpPr>
        <p:grpSpPr>
          <a:xfrm>
            <a:off x="8289890" y="0"/>
            <a:ext cx="3902110" cy="2382977"/>
            <a:chOff x="6867015" y="-1"/>
            <a:chExt cx="5324985" cy="3251912"/>
          </a:xfrm>
        </p:grpSpPr>
        <p:sp>
          <p:nvSpPr>
            <p:cNvPr id="341" name="Google Shape;341;p26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42" name="Google Shape;342;p26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43" name="Google Shape;343;p26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44" name="Google Shape;344;p26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345" name="Google Shape;345;p26"/>
          <p:cNvSpPr txBox="1">
            <a:spLocks noGrp="1"/>
          </p:cNvSpPr>
          <p:nvPr>
            <p:ph type="subTitle" idx="1"/>
          </p:nvPr>
        </p:nvSpPr>
        <p:spPr>
          <a:xfrm>
            <a:off x="1179226" y="2890979"/>
            <a:ext cx="9833548" cy="269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2"/>
                </a:solidFill>
              </a:rPr>
              <a:t>Rate of Requests</a:t>
            </a:r>
            <a:endParaRPr/>
          </a:p>
          <a:p>
            <a:pPr marL="8001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2"/>
                </a:solidFill>
              </a:rPr>
              <a:t>Hard to define what is norm, through anomaly detection can help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2"/>
                </a:solidFill>
              </a:rPr>
              <a:t>Availability</a:t>
            </a:r>
            <a:endParaRPr/>
          </a:p>
          <a:p>
            <a:pPr marL="8001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2"/>
                </a:solidFill>
              </a:rPr>
              <a:t>Error Rate;  High Latency Becomes Error at certain point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2"/>
                </a:solidFill>
              </a:rPr>
              <a:t>Request Latency</a:t>
            </a:r>
            <a:endParaRPr/>
          </a:p>
          <a:p>
            <a:pPr marL="8001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2"/>
                </a:solidFill>
              </a:rPr>
              <a:t>Looking at 99% or more; Often with breakdown </a:t>
            </a:r>
            <a:endParaRPr/>
          </a:p>
        </p:txBody>
      </p:sp>
      <p:grpSp>
        <p:nvGrpSpPr>
          <p:cNvPr id="346" name="Google Shape;346;p26"/>
          <p:cNvGrpSpPr/>
          <p:nvPr/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347" name="Google Shape;347;p26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48" name="Google Shape;348;p26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49" name="Google Shape;349;p26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50" name="Google Shape;350;p26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351" name="Google Shape;35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7" name="Google Shape;357;p27"/>
          <p:cNvSpPr txBox="1"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oppins SemiBold"/>
              <a:buNone/>
            </a:pPr>
            <a:r>
              <a:rPr lang="en-US" sz="3800">
                <a:latin typeface="Poppins SemiBold"/>
                <a:ea typeface="Poppins SemiBold"/>
                <a:cs typeface="Poppins SemiBold"/>
                <a:sym typeface="Poppins SemiBold"/>
              </a:rPr>
              <a:t>Observability Problems </a:t>
            </a:r>
            <a:endParaRPr/>
          </a:p>
        </p:txBody>
      </p:sp>
      <p:sp>
        <p:nvSpPr>
          <p:cNvPr id="358" name="Google Shape;358;p27"/>
          <p:cNvSpPr/>
          <p:nvPr/>
        </p:nvSpPr>
        <p:spPr>
          <a:xfrm>
            <a:off x="890338" y="4409267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59" name="Google Shape;359;p27"/>
          <p:cNvPicPr preferRelativeResize="0"/>
          <p:nvPr/>
        </p:nvPicPr>
        <p:blipFill rotWithShape="1">
          <a:blip r:embed="rId3">
            <a:alphaModFix/>
          </a:blip>
          <a:srcRect l="12994" r="2005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60" name="Google Shape;360;p27"/>
          <p:cNvSpPr txBox="1">
            <a:spLocks noGrp="1"/>
          </p:cNvSpPr>
          <p:nvPr>
            <p:ph type="sldNum" idx="12"/>
          </p:nvPr>
        </p:nvSpPr>
        <p:spPr>
          <a:xfrm>
            <a:off x="10591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 descr="Walking Turtle">
            <a:extLst>
              <a:ext uri="{FF2B5EF4-FFF2-40B4-BE49-F238E27FC236}">
                <a16:creationId xmlns:a16="http://schemas.microsoft.com/office/drawing/2014/main" id="{012E9617-025D-638A-A7C9-A9D2C47BDF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8AB93A-5BB7-D6FE-F6AF-3788DD0FF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Hard To Deploy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324C90-A13A-AAFC-C57B-E21294E18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Too much effort and agent configuration required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FEBA1B-B1A0-C7F0-D832-25519A50B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96675" y="6345238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EA4FF0C7-08F6-4A6D-B919-9E8E4010E606}" type="slidenum">
              <a:rPr lang="ru-RU" smtClean="0"/>
              <a:pPr>
                <a:spcAft>
                  <a:spcPts val="600"/>
                </a:spcAft>
                <a:defRPr/>
              </a:pPr>
              <a:t>28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718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5" name="Google Shape;375;p29"/>
          <p:cNvSpPr txBox="1"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oppins SemiBold"/>
              <a:buNone/>
            </a:pPr>
            <a:r>
              <a:rPr lang="en-US" sz="5400">
                <a:latin typeface="Poppins SemiBold"/>
                <a:ea typeface="Poppins SemiBold"/>
                <a:cs typeface="Poppins SemiBold"/>
                <a:sym typeface="Poppins SemiBold"/>
              </a:rPr>
              <a:t>Hard to cover all of Infrastructure</a:t>
            </a:r>
            <a:endParaRPr/>
          </a:p>
        </p:txBody>
      </p:sp>
      <p:sp>
        <p:nvSpPr>
          <p:cNvPr id="376" name="Google Shape;376;p29"/>
          <p:cNvSpPr txBox="1"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Many solutions support only some kinds of infrastructure well</a:t>
            </a:r>
            <a:endParaRPr/>
          </a:p>
        </p:txBody>
      </p:sp>
      <p:pic>
        <p:nvPicPr>
          <p:cNvPr id="377" name="Google Shape;377;p29" descr="Aerial view of a highway interchange"/>
          <p:cNvPicPr preferRelativeResize="0"/>
          <p:nvPr/>
        </p:nvPicPr>
        <p:blipFill rotWithShape="1">
          <a:blip r:embed="rId3">
            <a:alphaModFix/>
          </a:blip>
          <a:srcRect l="19667" r="2362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78" name="Google Shape;378;p29"/>
          <p:cNvSpPr/>
          <p:nvPr/>
        </p:nvSpPr>
        <p:spPr>
          <a:xfrm>
            <a:off x="5412862" y="4409267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9" name="Google Shape;3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Poppins SemiBold"/>
              <a:buNone/>
            </a:pPr>
            <a:r>
              <a:rPr lang="en-US" sz="5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Let’s Get to Know </a:t>
            </a:r>
            <a:r>
              <a:rPr lang="en-US" sz="5100">
                <a:latin typeface="Poppins SemiBold"/>
                <a:ea typeface="Poppins SemiBold"/>
                <a:cs typeface="Poppins SemiBold"/>
                <a:sym typeface="Poppins SemiBold"/>
              </a:rPr>
              <a:t>Y</a:t>
            </a:r>
            <a:r>
              <a:rPr lang="en-US" sz="5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ou</a:t>
            </a: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643278" y="4409267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640080"/>
            <a:ext cx="5550408" cy="555040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5" name="Google Shape;385;p30"/>
          <p:cNvSpPr txBox="1"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SemiBold"/>
              <a:buNone/>
            </a:pPr>
            <a:r>
              <a:rPr lang="en-US" sz="3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Swiss Cheese Observability</a:t>
            </a:r>
            <a:endParaRPr/>
          </a:p>
        </p:txBody>
      </p:sp>
      <p:sp>
        <p:nvSpPr>
          <p:cNvPr id="386" name="Google Shape;386;p30"/>
          <p:cNvSpPr txBox="1"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Full of Holes!</a:t>
            </a:r>
            <a:endParaRPr/>
          </a:p>
        </p:txBody>
      </p:sp>
      <p:sp>
        <p:nvSpPr>
          <p:cNvPr id="387" name="Google Shape;387;p30"/>
          <p:cNvSpPr/>
          <p:nvPr/>
        </p:nvSpPr>
        <p:spPr>
          <a:xfrm>
            <a:off x="643278" y="4409267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88" name="Google Shape;388;p30" descr="undefin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354" y="640080"/>
            <a:ext cx="5092499" cy="5550408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5" name="Google Shape;395;p31"/>
          <p:cNvSpPr txBox="1"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oppins SemiBold"/>
              <a:buNone/>
            </a:pPr>
            <a:r>
              <a:rPr lang="en-US" sz="6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Hard to Use</a:t>
            </a:r>
            <a:endParaRPr/>
          </a:p>
        </p:txBody>
      </p:sp>
      <p:sp>
        <p:nvSpPr>
          <p:cNvPr id="396" name="Google Shape;396;p31"/>
          <p:cNvSpPr txBox="1"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Overwhelming amount of hard to understand data</a:t>
            </a:r>
            <a:endParaRPr/>
          </a:p>
        </p:txBody>
      </p:sp>
      <p:sp>
        <p:nvSpPr>
          <p:cNvPr id="397" name="Google Shape;397;p31"/>
          <p:cNvSpPr/>
          <p:nvPr/>
        </p:nvSpPr>
        <p:spPr>
          <a:xfrm>
            <a:off x="643278" y="4409267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98" name="Google Shape;39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9942" y="640080"/>
            <a:ext cx="6343324" cy="5550408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5" name="Google Shape;405;p32"/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oppins SemiBold"/>
              <a:buNone/>
            </a:pPr>
            <a:r>
              <a:rPr lang="en-US" sz="5400">
                <a:latin typeface="Poppins SemiBold"/>
                <a:ea typeface="Poppins SemiBold"/>
                <a:cs typeface="Poppins SemiBold"/>
                <a:sym typeface="Poppins SemiBold"/>
              </a:rPr>
              <a:t>Silos </a:t>
            </a:r>
            <a:endParaRPr/>
          </a:p>
        </p:txBody>
      </p:sp>
      <p:sp>
        <p:nvSpPr>
          <p:cNvPr id="406" name="Google Shape;406;p32"/>
          <p:cNvSpPr/>
          <p:nvPr/>
        </p:nvSpPr>
        <p:spPr>
          <a:xfrm>
            <a:off x="640080" y="2586994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7" name="Google Shape;407;p32"/>
          <p:cNvSpPr txBox="1">
            <a:spLocks noGrp="1"/>
          </p:cNvSpPr>
          <p:nvPr>
            <p:ph type="subTitle" idx="1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Large organizations have many groups with different responsibilities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Multiple Vendors responsible for different parts of infrastructure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Often using different tools 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Blame game and responsibility avoidance is common</a:t>
            </a:r>
            <a:endParaRPr/>
          </a:p>
        </p:txBody>
      </p:sp>
      <p:pic>
        <p:nvPicPr>
          <p:cNvPr id="408" name="Google Shape;408;p32" descr="Green building in a cornfield"/>
          <p:cNvPicPr preferRelativeResize="0"/>
          <p:nvPr/>
        </p:nvPicPr>
        <p:blipFill rotWithShape="1">
          <a:blip r:embed="rId3">
            <a:alphaModFix/>
          </a:blip>
          <a:srcRect l="8856" r="2419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09" name="Google Shape;409;p32"/>
          <p:cNvSpPr txBox="1">
            <a:spLocks noGrp="1"/>
          </p:cNvSpPr>
          <p:nvPr>
            <p:ph type="sldNum" idx="12"/>
          </p:nvPr>
        </p:nvSpPr>
        <p:spPr>
          <a:xfrm>
            <a:off x="10439400" y="6356350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5" name="Google Shape;415;p33"/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oppins SemiBold"/>
              <a:buNone/>
            </a:pPr>
            <a:r>
              <a:rPr lang="en-US" sz="5400">
                <a:latin typeface="Poppins SemiBold"/>
                <a:ea typeface="Poppins SemiBold"/>
                <a:cs typeface="Poppins SemiBold"/>
                <a:sym typeface="Poppins SemiBold"/>
              </a:rPr>
              <a:t>Noise </a:t>
            </a:r>
            <a:endParaRPr/>
          </a:p>
        </p:txBody>
      </p:sp>
      <p:sp>
        <p:nvSpPr>
          <p:cNvPr id="416" name="Google Shape;416;p33"/>
          <p:cNvSpPr/>
          <p:nvPr/>
        </p:nvSpPr>
        <p:spPr>
          <a:xfrm>
            <a:off x="640080" y="2586994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7" name="Google Shape;417;p33"/>
          <p:cNvSpPr txBox="1">
            <a:spLocks noGrp="1"/>
          </p:cNvSpPr>
          <p:nvPr>
            <p:ph type="subTitle" idx="1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Too much Noise in Alerting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Team Fatigue and Burnout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Alerts being Ignored or Mishandled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Increased Downtime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Poor User Experience</a:t>
            </a:r>
            <a:endParaRPr/>
          </a:p>
        </p:txBody>
      </p:sp>
      <p:pic>
        <p:nvPicPr>
          <p:cNvPr id="418" name="Google Shape;418;p33" descr="Zigzag indicator line"/>
          <p:cNvPicPr preferRelativeResize="0"/>
          <p:nvPr/>
        </p:nvPicPr>
        <p:blipFill rotWithShape="1">
          <a:blip r:embed="rId3">
            <a:alphaModFix/>
          </a:blip>
          <a:srcRect l="14100" r="1894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19" name="Google Shape;419;p33"/>
          <p:cNvSpPr txBox="1">
            <a:spLocks noGrp="1"/>
          </p:cNvSpPr>
          <p:nvPr>
            <p:ph type="sldNum" idx="12"/>
          </p:nvPr>
        </p:nvSpPr>
        <p:spPr>
          <a:xfrm>
            <a:off x="10439400" y="6356350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5" name="Google Shape;425;p34"/>
          <p:cNvSpPr txBox="1"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oppins SemiBold"/>
              <a:buNone/>
            </a:pPr>
            <a:r>
              <a:rPr lang="en-US" sz="6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Overhead </a:t>
            </a:r>
            <a:endParaRPr/>
          </a:p>
        </p:txBody>
      </p:sp>
      <p:sp>
        <p:nvSpPr>
          <p:cNvPr id="426" name="Google Shape;426;p34"/>
          <p:cNvSpPr txBox="1"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126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Instrumentation Slow things down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Observability data hard to store and process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Inadequate Level of Instrumentation </a:t>
            </a:r>
            <a:endParaRPr/>
          </a:p>
        </p:txBody>
      </p:sp>
      <p:sp>
        <p:nvSpPr>
          <p:cNvPr id="427" name="Google Shape;427;p34"/>
          <p:cNvSpPr/>
          <p:nvPr/>
        </p:nvSpPr>
        <p:spPr>
          <a:xfrm>
            <a:off x="838200" y="4718595"/>
            <a:ext cx="5410200" cy="18288"/>
          </a:xfrm>
          <a:custGeom>
            <a:avLst/>
            <a:gdLst/>
            <a:ahLst/>
            <a:cxnLst/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8" name="Google Shape;42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pic>
        <p:nvPicPr>
          <p:cNvPr id="429" name="Google Shape;42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4232" y="556785"/>
            <a:ext cx="5873124" cy="3915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5" name="Google Shape;435;p35"/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oppins SemiBold"/>
              <a:buNone/>
            </a:pPr>
            <a:r>
              <a:rPr lang="en-US" sz="5400">
                <a:latin typeface="Poppins SemiBold"/>
                <a:ea typeface="Poppins SemiBold"/>
                <a:cs typeface="Poppins SemiBold"/>
                <a:sym typeface="Poppins SemiBold"/>
              </a:rPr>
              <a:t>Cost </a:t>
            </a:r>
            <a:endParaRPr/>
          </a:p>
        </p:txBody>
      </p:sp>
      <p:sp>
        <p:nvSpPr>
          <p:cNvPr id="436" name="Google Shape;436;p35"/>
          <p:cNvSpPr/>
          <p:nvPr/>
        </p:nvSpPr>
        <p:spPr>
          <a:xfrm>
            <a:off x="640080" y="2586994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7" name="Google Shape;437;p35"/>
          <p:cNvSpPr txBox="1">
            <a:spLocks noGrp="1"/>
          </p:cNvSpPr>
          <p:nvPr>
            <p:ph type="subTitle" idx="1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Proprietary and Cloud Observability solutions can get super expensive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Why do you think Cisco bought Splunk ?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High Costs drive Observability Choices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Need Open Source, Efficient Solutions </a:t>
            </a:r>
            <a:endParaRPr/>
          </a:p>
        </p:txBody>
      </p:sp>
      <p:pic>
        <p:nvPicPr>
          <p:cNvPr id="438" name="Google Shape;438;p35" descr="Digital numbers and graphs"/>
          <p:cNvPicPr preferRelativeResize="0"/>
          <p:nvPr/>
        </p:nvPicPr>
        <p:blipFill rotWithShape="1">
          <a:blip r:embed="rId3">
            <a:alphaModFix/>
          </a:blip>
          <a:srcRect l="24845" r="819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39" name="Google Shape;439;p35"/>
          <p:cNvSpPr txBox="1">
            <a:spLocks noGrp="1"/>
          </p:cNvSpPr>
          <p:nvPr>
            <p:ph type="sldNum" idx="12"/>
          </p:nvPr>
        </p:nvSpPr>
        <p:spPr>
          <a:xfrm>
            <a:off x="10439400" y="6356350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5" name="Google Shape;445;p36"/>
          <p:cNvSpPr/>
          <p:nvPr/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100000">
                <a:srgbClr val="388835"/>
              </a:gs>
            </a:gsLst>
            <a:lin ang="6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6" name="Google Shape;446;p36"/>
          <p:cNvSpPr/>
          <p:nvPr/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rgbClr val="4BB648">
                  <a:alpha val="40392"/>
                </a:srgbClr>
              </a:gs>
              <a:gs pos="74000">
                <a:srgbClr val="92D390">
                  <a:alpha val="0"/>
                </a:srgbClr>
              </a:gs>
              <a:gs pos="100000">
                <a:srgbClr val="92D390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7" name="Google Shape;447;p36"/>
          <p:cNvSpPr/>
          <p:nvPr/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2352"/>
                </a:srgbClr>
              </a:gs>
              <a:gs pos="78000">
                <a:srgbClr val="4BB648">
                  <a:alpha val="14509"/>
                </a:srgbClr>
              </a:gs>
              <a:gs pos="100000">
                <a:srgbClr val="4BB648">
                  <a:alpha val="14509"/>
                </a:srgbClr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8" name="Google Shape;448;p36"/>
          <p:cNvSpPr txBox="1">
            <a:spLocks noGrp="1"/>
          </p:cNvSpPr>
          <p:nvPr>
            <p:ph type="title"/>
          </p:nvPr>
        </p:nvSpPr>
        <p:spPr>
          <a:xfrm>
            <a:off x="699713" y="248038"/>
            <a:ext cx="11133058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oppins SemiBold"/>
              <a:buNone/>
            </a:pPr>
            <a:r>
              <a:rPr lang="en-US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Coroot – Looking to Solve Some of Those</a:t>
            </a:r>
            <a:endParaRPr/>
          </a:p>
        </p:txBody>
      </p:sp>
      <p:sp>
        <p:nvSpPr>
          <p:cNvPr id="449" name="Google Shape;449;p36"/>
          <p:cNvSpPr txBox="1">
            <a:spLocks noGrp="1"/>
          </p:cNvSpPr>
          <p:nvPr>
            <p:ph type="sldNum" idx="12"/>
          </p:nvPr>
        </p:nvSpPr>
        <p:spPr>
          <a:xfrm>
            <a:off x="11704319" y="6455664"/>
            <a:ext cx="44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100">
                <a:solidFill>
                  <a:srgbClr val="948F8F"/>
                </a:solidFill>
              </a:rPr>
              <a:t>36</a:t>
            </a:fld>
            <a:endParaRPr sz="1100">
              <a:solidFill>
                <a:srgbClr val="948F8F"/>
              </a:solidFill>
            </a:endParaRPr>
          </a:p>
        </p:txBody>
      </p:sp>
      <p:pic>
        <p:nvPicPr>
          <p:cNvPr id="450" name="Google Shape;45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460" y="1678621"/>
            <a:ext cx="11417887" cy="4959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7" name="Google Shape;457;p37"/>
          <p:cNvSpPr txBox="1"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oppins SemiBold"/>
              <a:buNone/>
            </a:pPr>
            <a:r>
              <a:rPr lang="en-US" sz="6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Coroot Editions</a:t>
            </a:r>
            <a:endParaRPr/>
          </a:p>
        </p:txBody>
      </p:sp>
      <p:sp>
        <p:nvSpPr>
          <p:cNvPr id="458" name="Google Shape;458;p37"/>
          <p:cNvSpPr txBox="1"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Open Source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Enterprise </a:t>
            </a:r>
            <a:endParaRPr/>
          </a:p>
        </p:txBody>
      </p:sp>
      <p:sp>
        <p:nvSpPr>
          <p:cNvPr id="459" name="Google Shape;459;p37"/>
          <p:cNvSpPr/>
          <p:nvPr/>
        </p:nvSpPr>
        <p:spPr>
          <a:xfrm>
            <a:off x="643278" y="4409267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60" name="Google Shape;460;p37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296" y="1828069"/>
            <a:ext cx="7214616" cy="317443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462" name="Google Shape;462;p37"/>
          <p:cNvSpPr txBox="1"/>
          <p:nvPr/>
        </p:nvSpPr>
        <p:spPr>
          <a:xfrm>
            <a:off x="5116530" y="5627940"/>
            <a:ext cx="296409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https://coroot.com/</a:t>
            </a: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8" name="Google Shape;468;p38"/>
          <p:cNvSpPr txBox="1"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oppins SemiBold"/>
              <a:buNone/>
            </a:pPr>
            <a:r>
              <a:rPr lang="en-US" sz="5400">
                <a:latin typeface="Poppins SemiBold"/>
                <a:ea typeface="Poppins SemiBold"/>
                <a:cs typeface="Poppins SemiBold"/>
                <a:sym typeface="Poppins SemiBold"/>
              </a:rPr>
              <a:t>eBPF Magic </a:t>
            </a:r>
            <a:endParaRPr/>
          </a:p>
        </p:txBody>
      </p:sp>
      <p:pic>
        <p:nvPicPr>
          <p:cNvPr id="469" name="Google Shape;469;p38" descr="Harry Potter | Fictional Character Wiki | Fandom"/>
          <p:cNvPicPr preferRelativeResize="0"/>
          <p:nvPr/>
        </p:nvPicPr>
        <p:blipFill rotWithShape="1">
          <a:blip r:embed="rId3">
            <a:alphaModFix/>
          </a:blip>
          <a:srcRect l="94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70" name="Google Shape;470;p38"/>
          <p:cNvSpPr/>
          <p:nvPr/>
        </p:nvSpPr>
        <p:spPr>
          <a:xfrm>
            <a:off x="5297762" y="2374947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1" name="Google Shape;471;p38"/>
          <p:cNvSpPr txBox="1">
            <a:spLocks noGrp="1"/>
          </p:cNvSpPr>
          <p:nvPr>
            <p:ph type="subTitle" idx="1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Automatic Instrumentation with eBPF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Use to together with conventionally exposed Linux Data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Instrument SSL Calls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L7 Protocol Decoding </a:t>
            </a:r>
            <a:endParaRPr/>
          </a:p>
        </p:txBody>
      </p:sp>
      <p:sp>
        <p:nvSpPr>
          <p:cNvPr id="472" name="Google Shape;472;p38"/>
          <p:cNvSpPr txBox="1">
            <a:spLocks noGrp="1"/>
          </p:cNvSpPr>
          <p:nvPr>
            <p:ph type="sldNum" idx="12"/>
          </p:nvPr>
        </p:nvSpPr>
        <p:spPr>
          <a:xfrm>
            <a:off x="10052978" y="6356350"/>
            <a:ext cx="1300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9"/>
          <p:cNvSpPr txBox="1">
            <a:spLocks noGrp="1"/>
          </p:cNvSpPr>
          <p:nvPr>
            <p:ph type="title"/>
          </p:nvPr>
        </p:nvSpPr>
        <p:spPr>
          <a:xfrm>
            <a:off x="1581373" y="452754"/>
            <a:ext cx="9915301" cy="68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</a:pPr>
            <a:r>
              <a:rPr lang="en-US" sz="3600"/>
              <a:t>eBPF-based metrics</a:t>
            </a:r>
            <a:endParaRPr sz="3600"/>
          </a:p>
        </p:txBody>
      </p:sp>
      <p:sp>
        <p:nvSpPr>
          <p:cNvPr id="478" name="Google Shape;478;p39"/>
          <p:cNvSpPr txBox="1">
            <a:spLocks noGrp="1"/>
          </p:cNvSpPr>
          <p:nvPr>
            <p:ph type="sldNum" idx="12"/>
          </p:nvPr>
        </p:nvSpPr>
        <p:spPr>
          <a:xfrm>
            <a:off x="11496675" y="6345238"/>
            <a:ext cx="4487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479" name="Google Shape;479;p39"/>
          <p:cNvSpPr txBox="1">
            <a:spLocks noGrp="1"/>
          </p:cNvSpPr>
          <p:nvPr>
            <p:ph type="subTitle" idx="1"/>
          </p:nvPr>
        </p:nvSpPr>
        <p:spPr>
          <a:xfrm>
            <a:off x="1581373" y="1537487"/>
            <a:ext cx="9915302" cy="480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  <a:p>
            <a:pPr marL="3429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  <a:p>
            <a:pPr marL="3429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pic>
        <p:nvPicPr>
          <p:cNvPr id="480" name="Google Shape;48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2043" y="1302088"/>
            <a:ext cx="8953960" cy="4515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0" name="Google Shape;110;p4"/>
          <p:cNvSpPr/>
          <p:nvPr/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100000">
                <a:srgbClr val="388835"/>
              </a:gs>
            </a:gsLst>
            <a:lin ang="6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1" name="Google Shape;111;p4"/>
          <p:cNvSpPr/>
          <p:nvPr/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rgbClr val="4BB648">
                  <a:alpha val="40392"/>
                </a:srgbClr>
              </a:gs>
              <a:gs pos="74000">
                <a:srgbClr val="92D390">
                  <a:alpha val="0"/>
                </a:srgbClr>
              </a:gs>
              <a:gs pos="100000">
                <a:srgbClr val="92D390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2" name="Google Shape;112;p4"/>
          <p:cNvSpPr/>
          <p:nvPr/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2352"/>
                </a:srgbClr>
              </a:gs>
              <a:gs pos="78000">
                <a:srgbClr val="4BB648">
                  <a:alpha val="14509"/>
                </a:srgbClr>
              </a:gs>
              <a:gs pos="100000">
                <a:srgbClr val="4BB648">
                  <a:alpha val="14509"/>
                </a:srgbClr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oppins SemiBold"/>
              <a:buNone/>
            </a:pPr>
            <a:r>
              <a:rPr lang="en-US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What is Observability?</a:t>
            </a:r>
            <a:endParaRPr/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309" y="1966293"/>
            <a:ext cx="10061380" cy="445216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 txBox="1">
            <a:spLocks noGrp="1"/>
          </p:cNvSpPr>
          <p:nvPr>
            <p:ph type="sldNum" idx="12"/>
          </p:nvPr>
        </p:nvSpPr>
        <p:spPr>
          <a:xfrm>
            <a:off x="11704319" y="6455664"/>
            <a:ext cx="44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100">
                <a:solidFill>
                  <a:srgbClr val="948F8F"/>
                </a:solidFill>
              </a:rPr>
              <a:t>4</a:t>
            </a:fld>
            <a:endParaRPr sz="1100">
              <a:solidFill>
                <a:srgbClr val="948F8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6" name="Google Shape;486;p40"/>
          <p:cNvSpPr txBox="1">
            <a:spLocks noGrp="1"/>
          </p:cNvSpPr>
          <p:nvPr>
            <p:ph type="title"/>
          </p:nvPr>
        </p:nvSpPr>
        <p:spPr>
          <a:xfrm>
            <a:off x="638880" y="111956"/>
            <a:ext cx="10909640" cy="136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oppins SemiBold"/>
              <a:buNone/>
            </a:pPr>
            <a:r>
              <a:rPr lang="en-US" sz="5100">
                <a:latin typeface="Poppins SemiBold"/>
                <a:ea typeface="Poppins SemiBold"/>
                <a:cs typeface="Poppins SemiBold"/>
                <a:sym typeface="Poppins SemiBold"/>
              </a:rPr>
              <a:t>Node Types &amp; Costs for major clouds</a:t>
            </a:r>
            <a:endParaRPr/>
          </a:p>
        </p:txBody>
      </p:sp>
      <p:sp>
        <p:nvSpPr>
          <p:cNvPr id="487" name="Google Shape;487;p40"/>
          <p:cNvSpPr/>
          <p:nvPr/>
        </p:nvSpPr>
        <p:spPr>
          <a:xfrm>
            <a:off x="4450080" y="1850683"/>
            <a:ext cx="3291840" cy="18288"/>
          </a:xfrm>
          <a:custGeom>
            <a:avLst/>
            <a:gdLst/>
            <a:ahLst/>
            <a:cxnLst/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8" name="Google Shape;48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pic>
        <p:nvPicPr>
          <p:cNvPr id="489" name="Google Shape;48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7633" y="1514207"/>
            <a:ext cx="9392133" cy="5207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96" name="Google Shape;496;p41" descr="Gandalf Versus The Balrog in Moria 8 - Handmade oil painting on canvas on  demand"/>
          <p:cNvPicPr preferRelativeResize="0"/>
          <p:nvPr/>
        </p:nvPicPr>
        <p:blipFill rotWithShape="1">
          <a:blip r:embed="rId3">
            <a:alphaModFix/>
          </a:blip>
          <a:srcRect l="5100" r="6776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1"/>
          <p:cNvSpPr/>
          <p:nvPr/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254"/>
                </a:srgbClr>
              </a:gs>
              <a:gs pos="35000">
                <a:srgbClr val="FFFFFF">
                  <a:alpha val="76470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8" name="Google Shape;498;p41"/>
          <p:cNvSpPr txBox="1"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 SemiBold"/>
              <a:buNone/>
            </a:pPr>
            <a:r>
              <a:rPr lang="en-US">
                <a:latin typeface="Poppins SemiBold"/>
                <a:ea typeface="Poppins SemiBold"/>
                <a:cs typeface="Poppins SemiBold"/>
                <a:sym typeface="Poppins SemiBold"/>
              </a:rPr>
              <a:t>Handling Observability Problems </a:t>
            </a:r>
            <a:endParaRPr/>
          </a:p>
        </p:txBody>
      </p:sp>
      <p:sp>
        <p:nvSpPr>
          <p:cNvPr id="499" name="Google Shape;49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2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5" name="Google Shape;505;p42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gradFill>
            <a:gsLst>
              <a:gs pos="0">
                <a:srgbClr val="70AD47">
                  <a:alpha val="20000"/>
                </a:srgbClr>
              </a:gs>
              <a:gs pos="16000">
                <a:srgbClr val="70AD47">
                  <a:alpha val="20000"/>
                </a:srgbClr>
              </a:gs>
              <a:gs pos="85000">
                <a:srgbClr val="4BB648">
                  <a:alpha val="40000"/>
                </a:srgbClr>
              </a:gs>
              <a:gs pos="100000">
                <a:srgbClr val="4BB648">
                  <a:alpha val="4000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06" name="Google Shape;506;p42"/>
          <p:cNvGrpSpPr/>
          <p:nvPr/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507" name="Google Shape;507;p42"/>
            <p:cNvSpPr/>
            <p:nvPr/>
          </p:nvSpPr>
          <p:spPr>
            <a:xfrm>
              <a:off x="1560551" y="3985"/>
              <a:ext cx="9313016" cy="6858000"/>
            </a:xfrm>
            <a:custGeom>
              <a:avLst/>
              <a:gdLst/>
              <a:ahLst/>
              <a:cxnLst/>
              <a:rect l="l" t="t" r="r" b="b"/>
              <a:pathLst>
                <a:path w="9313016" h="6858000" extrusionOk="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8" name="Google Shape;508;p42"/>
            <p:cNvSpPr/>
            <p:nvPr/>
          </p:nvSpPr>
          <p:spPr>
            <a:xfrm>
              <a:off x="1659468" y="3985"/>
              <a:ext cx="9065550" cy="6858000"/>
            </a:xfrm>
            <a:custGeom>
              <a:avLst/>
              <a:gdLst/>
              <a:ahLst/>
              <a:cxnLst/>
              <a:rect l="l" t="t" r="r" b="b"/>
              <a:pathLst>
                <a:path w="9065550" h="6858000" extrusionOk="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9" name="Google Shape;509;p42"/>
            <p:cNvSpPr/>
            <p:nvPr/>
          </p:nvSpPr>
          <p:spPr>
            <a:xfrm>
              <a:off x="1648217" y="3985"/>
              <a:ext cx="9088051" cy="6858000"/>
            </a:xfrm>
            <a:custGeom>
              <a:avLst/>
              <a:gdLst/>
              <a:ahLst/>
              <a:cxnLst/>
              <a:rect l="l" t="t" r="r" b="b"/>
              <a:pathLst>
                <a:path w="9088051" h="6858000" extrusionOk="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0" name="Google Shape;510;p42"/>
            <p:cNvSpPr/>
            <p:nvPr/>
          </p:nvSpPr>
          <p:spPr>
            <a:xfrm>
              <a:off x="1629061" y="3985"/>
              <a:ext cx="9107210" cy="6858000"/>
            </a:xfrm>
            <a:custGeom>
              <a:avLst/>
              <a:gdLst/>
              <a:ahLst/>
              <a:cxnLst/>
              <a:rect l="l" t="t" r="r" b="b"/>
              <a:pathLst>
                <a:path w="9107210" h="6858000" extrusionOk="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1" name="Google Shape;511;p42"/>
            <p:cNvSpPr/>
            <p:nvPr/>
          </p:nvSpPr>
          <p:spPr>
            <a:xfrm>
              <a:off x="1303402" y="3985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lt1">
                <a:alpha val="50588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2" name="Google Shape;512;p42"/>
            <p:cNvSpPr/>
            <p:nvPr/>
          </p:nvSpPr>
          <p:spPr>
            <a:xfrm>
              <a:off x="1318434" y="3985"/>
              <a:ext cx="9747620" cy="6858000"/>
            </a:xfrm>
            <a:custGeom>
              <a:avLst/>
              <a:gdLst/>
              <a:ahLst/>
              <a:cxnLst/>
              <a:rect l="l" t="t" r="r" b="b"/>
              <a:pathLst>
                <a:path w="9747620" h="6858000" extrusionOk="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3" name="Google Shape;513;p42"/>
            <p:cNvSpPr/>
            <p:nvPr/>
          </p:nvSpPr>
          <p:spPr>
            <a:xfrm>
              <a:off x="1308320" y="3985"/>
              <a:ext cx="9767847" cy="6858000"/>
            </a:xfrm>
            <a:custGeom>
              <a:avLst/>
              <a:gdLst/>
              <a:ahLst/>
              <a:cxnLst/>
              <a:rect l="l" t="t" r="r" b="b"/>
              <a:pathLst>
                <a:path w="9767847" h="6858000" extrusionOk="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514" name="Google Shape;514;p42"/>
          <p:cNvSpPr txBox="1">
            <a:spLocks noGrp="1"/>
          </p:cNvSpPr>
          <p:nvPr>
            <p:ph type="title"/>
          </p:nvPr>
        </p:nvSpPr>
        <p:spPr>
          <a:xfrm>
            <a:off x="3215729" y="1764407"/>
            <a:ext cx="5760846" cy="231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Poppins SemiBold"/>
              <a:buNone/>
            </a:pPr>
            <a:r>
              <a:rPr lang="en-US" sz="52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Hard to Deploy</a:t>
            </a:r>
            <a:endParaRPr/>
          </a:p>
        </p:txBody>
      </p:sp>
      <p:sp>
        <p:nvSpPr>
          <p:cNvPr id="515" name="Google Shape;515;p42"/>
          <p:cNvSpPr txBox="1"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No Code, No Configuration to get 90% of the Value </a:t>
            </a:r>
            <a:endParaRPr/>
          </a:p>
        </p:txBody>
      </p:sp>
      <p:sp>
        <p:nvSpPr>
          <p:cNvPr id="516" name="Google Shape;51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3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22" name="Google Shape;522;p43" descr="Aerial view of a highway interchange"/>
          <p:cNvPicPr preferRelativeResize="0"/>
          <p:nvPr/>
        </p:nvPicPr>
        <p:blipFill rotWithShape="1">
          <a:blip r:embed="rId3">
            <a:alphaModFix/>
          </a:blip>
          <a:srcRect t="22171" b="1046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43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509"/>
                </a:srgbClr>
              </a:gs>
              <a:gs pos="50000">
                <a:srgbClr val="000000">
                  <a:alpha val="29411"/>
                </a:srgbClr>
              </a:gs>
              <a:gs pos="75000">
                <a:srgbClr val="000000">
                  <a:alpha val="14509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4" name="Google Shape;524;p43"/>
          <p:cNvSpPr txBox="1"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 SemiBold"/>
              <a:buNone/>
            </a:pPr>
            <a:r>
              <a:rPr lang="en-US" sz="5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Hard to cover all the Infrastructure</a:t>
            </a:r>
            <a:endParaRPr/>
          </a:p>
        </p:txBody>
      </p:sp>
      <p:sp>
        <p:nvSpPr>
          <p:cNvPr id="525" name="Google Shape;525;p43"/>
          <p:cNvSpPr txBox="1"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n-US" sz="2400">
                <a:solidFill>
                  <a:srgbClr val="FFFFFF"/>
                </a:solidFill>
              </a:rPr>
              <a:t>Cover Kubernetes, Containers, Cloud, VM, Bare Metal </a:t>
            </a:r>
            <a:endParaRPr/>
          </a:p>
        </p:txBody>
      </p:sp>
      <p:sp>
        <p:nvSpPr>
          <p:cNvPr id="526" name="Google Shape;52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4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2" name="Google Shape;532;p44"/>
          <p:cNvSpPr txBox="1">
            <a:spLocks noGrp="1"/>
          </p:cNvSpPr>
          <p:nvPr>
            <p:ph type="title"/>
          </p:nvPr>
        </p:nvSpPr>
        <p:spPr>
          <a:xfrm>
            <a:off x="836676" y="557189"/>
            <a:ext cx="4899039" cy="334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 SemiBold"/>
              <a:buNone/>
            </a:pPr>
            <a:r>
              <a:rPr lang="en-US" sz="5200">
                <a:latin typeface="Poppins SemiBold"/>
                <a:ea typeface="Poppins SemiBold"/>
                <a:cs typeface="Poppins SemiBold"/>
                <a:sym typeface="Poppins SemiBold"/>
              </a:rPr>
              <a:t>Hard to Use </a:t>
            </a:r>
            <a:endParaRPr/>
          </a:p>
        </p:txBody>
      </p:sp>
      <p:sp>
        <p:nvSpPr>
          <p:cNvPr id="533" name="Google Shape;533;p44"/>
          <p:cNvSpPr txBox="1">
            <a:spLocks noGrp="1"/>
          </p:cNvSpPr>
          <p:nvPr>
            <p:ph type="subTitle" idx="1"/>
          </p:nvPr>
        </p:nvSpPr>
        <p:spPr>
          <a:xfrm>
            <a:off x="836676" y="4068287"/>
            <a:ext cx="4899039" cy="206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Less Raw Data, More Actionable Insights </a:t>
            </a:r>
            <a:endParaRPr/>
          </a:p>
        </p:txBody>
      </p:sp>
      <p:pic>
        <p:nvPicPr>
          <p:cNvPr id="534" name="Google Shape;534;p44" descr="Close-up of hopscotch on a sidewalk"/>
          <p:cNvPicPr preferRelativeResize="0"/>
          <p:nvPr/>
        </p:nvPicPr>
        <p:blipFill rotWithShape="1">
          <a:blip r:embed="rId3">
            <a:alphaModFix/>
          </a:blip>
          <a:srcRect l="21004" r="19566" b="-1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4"/>
          <p:cNvSpPr txBox="1">
            <a:spLocks noGrp="1"/>
          </p:cNvSpPr>
          <p:nvPr>
            <p:ph type="sldNum" idx="12"/>
          </p:nvPr>
        </p:nvSpPr>
        <p:spPr>
          <a:xfrm>
            <a:off x="10193124" y="6356350"/>
            <a:ext cx="11606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5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1" name="Google Shape;541;p45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42" name="Google Shape;542;p45"/>
          <p:cNvGrpSpPr/>
          <p:nvPr/>
        </p:nvGrpSpPr>
        <p:grpSpPr>
          <a:xfrm flipH="1">
            <a:off x="-52475" y="1"/>
            <a:ext cx="4262009" cy="2602764"/>
            <a:chOff x="6867015" y="-1"/>
            <a:chExt cx="5324985" cy="3251912"/>
          </a:xfrm>
        </p:grpSpPr>
        <p:sp>
          <p:nvSpPr>
            <p:cNvPr id="543" name="Google Shape;543;p45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4" name="Google Shape;544;p45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5" name="Google Shape;545;p45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6" name="Google Shape;546;p45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547" name="Google Shape;547;p45"/>
          <p:cNvGrpSpPr/>
          <p:nvPr/>
        </p:nvGrpSpPr>
        <p:grpSpPr>
          <a:xfrm>
            <a:off x="6160995" y="62352"/>
            <a:ext cx="6028697" cy="6795648"/>
            <a:chOff x="6160995" y="62352"/>
            <a:chExt cx="6028697" cy="6795648"/>
          </a:xfrm>
        </p:grpSpPr>
        <p:sp>
          <p:nvSpPr>
            <p:cNvPr id="548" name="Google Shape;548;p45"/>
            <p:cNvSpPr/>
            <p:nvPr/>
          </p:nvSpPr>
          <p:spPr>
            <a:xfrm>
              <a:off x="6182080" y="81632"/>
              <a:ext cx="6007612" cy="6776368"/>
            </a:xfrm>
            <a:custGeom>
              <a:avLst/>
              <a:gdLst/>
              <a:ahLst/>
              <a:cxnLst/>
              <a:rect l="l" t="t" r="r" b="b"/>
              <a:pathLst>
                <a:path w="6007612" h="6797829" extrusionOk="0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9" name="Google Shape;549;p45"/>
            <p:cNvSpPr/>
            <p:nvPr/>
          </p:nvSpPr>
          <p:spPr>
            <a:xfrm>
              <a:off x="6160995" y="62352"/>
              <a:ext cx="6028697" cy="6795648"/>
            </a:xfrm>
            <a:custGeom>
              <a:avLst/>
              <a:gdLst/>
              <a:ahLst/>
              <a:cxnLst/>
              <a:rect l="l" t="t" r="r" b="b"/>
              <a:pathLst>
                <a:path w="6028697" h="6817170" extrusionOk="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50" name="Google Shape;550;p45"/>
            <p:cNvSpPr/>
            <p:nvPr/>
          </p:nvSpPr>
          <p:spPr>
            <a:xfrm>
              <a:off x="6163721" y="81632"/>
              <a:ext cx="6025971" cy="6776368"/>
            </a:xfrm>
            <a:custGeom>
              <a:avLst/>
              <a:gdLst/>
              <a:ahLst/>
              <a:cxnLst/>
              <a:rect l="l" t="t" r="r" b="b"/>
              <a:pathLst>
                <a:path w="6025971" h="6797829" extrusionOk="0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551" name="Google Shape;551;p45"/>
          <p:cNvSpPr txBox="1">
            <a:spLocks noGrp="1"/>
          </p:cNvSpPr>
          <p:nvPr>
            <p:ph type="title"/>
          </p:nvPr>
        </p:nvSpPr>
        <p:spPr>
          <a:xfrm>
            <a:off x="804672" y="1055098"/>
            <a:ext cx="5760719" cy="474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Poppins SemiBold"/>
              <a:buNone/>
            </a:pPr>
            <a:r>
              <a:rPr lang="en-US" sz="52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Silos</a:t>
            </a:r>
            <a:endParaRPr/>
          </a:p>
        </p:txBody>
      </p:sp>
      <p:sp>
        <p:nvSpPr>
          <p:cNvPr id="552" name="Google Shape;552;p45"/>
          <p:cNvSpPr txBox="1">
            <a:spLocks noGrp="1"/>
          </p:cNvSpPr>
          <p:nvPr>
            <p:ph type="subTitle" idx="1"/>
          </p:nvPr>
        </p:nvSpPr>
        <p:spPr>
          <a:xfrm>
            <a:off x="8342357" y="1638300"/>
            <a:ext cx="3330531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Complete Infrastructure and App Coverage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Evidence based Root Cause Analyses</a:t>
            </a:r>
            <a:endParaRPr/>
          </a:p>
        </p:txBody>
      </p:sp>
      <p:sp>
        <p:nvSpPr>
          <p:cNvPr id="553" name="Google Shape;55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0" name="Google Shape;560;p46"/>
          <p:cNvSpPr/>
          <p:nvPr/>
        </p:nvSpPr>
        <p:spPr>
          <a:xfrm flipH="1">
            <a:off x="-1" y="0"/>
            <a:ext cx="7562008" cy="6858000"/>
          </a:xfrm>
          <a:custGeom>
            <a:avLst/>
            <a:gdLst/>
            <a:ahLst/>
            <a:cxnLst/>
            <a:rect l="l" t="t" r="r" b="b"/>
            <a:pathLst>
              <a:path w="7529613" h="6858000" extrusionOk="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1" name="Google Shape;561;p46"/>
          <p:cNvSpPr txBox="1">
            <a:spLocks noGrp="1"/>
          </p:cNvSpPr>
          <p:nvPr>
            <p:ph type="title"/>
          </p:nvPr>
        </p:nvSpPr>
        <p:spPr>
          <a:xfrm>
            <a:off x="648037" y="1298448"/>
            <a:ext cx="5895178" cy="409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Poppins SemiBold"/>
              <a:buNone/>
            </a:pPr>
            <a:r>
              <a:rPr lang="en-US" sz="66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Noise</a:t>
            </a:r>
            <a:endParaRPr/>
          </a:p>
        </p:txBody>
      </p:sp>
      <p:sp>
        <p:nvSpPr>
          <p:cNvPr id="562" name="Google Shape;562;p46"/>
          <p:cNvSpPr txBox="1">
            <a:spLocks noGrp="1"/>
          </p:cNvSpPr>
          <p:nvPr>
            <p:ph type="subTitle" idx="1"/>
          </p:nvPr>
        </p:nvSpPr>
        <p:spPr>
          <a:xfrm>
            <a:off x="7848600" y="1122363"/>
            <a:ext cx="3505200" cy="426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Focus on Objective Measures rather than Vanity Ratios</a:t>
            </a:r>
            <a:endParaRPr/>
          </a:p>
        </p:txBody>
      </p:sp>
      <p:sp>
        <p:nvSpPr>
          <p:cNvPr id="563" name="Google Shape;563;p46"/>
          <p:cNvSpPr/>
          <p:nvPr/>
        </p:nvSpPr>
        <p:spPr>
          <a:xfrm>
            <a:off x="838199" y="5626353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4" name="Google Shape;564;p46"/>
          <p:cNvSpPr/>
          <p:nvPr/>
        </p:nvSpPr>
        <p:spPr>
          <a:xfrm>
            <a:off x="7850653" y="5626353"/>
            <a:ext cx="3479619" cy="18288"/>
          </a:xfrm>
          <a:custGeom>
            <a:avLst/>
            <a:gdLst/>
            <a:ahLst/>
            <a:cxnLst/>
            <a:rect l="l" t="t" r="r" b="b"/>
            <a:pathLst>
              <a:path w="3479619" h="18288" fill="none" extrusionOk="0">
                <a:moveTo>
                  <a:pt x="0" y="0"/>
                </a:moveTo>
                <a:cubicBezTo>
                  <a:pt x="178395" y="-3637"/>
                  <a:pt x="368619" y="-28254"/>
                  <a:pt x="661128" y="0"/>
                </a:cubicBezTo>
                <a:cubicBezTo>
                  <a:pt x="953637" y="28254"/>
                  <a:pt x="1022982" y="-4416"/>
                  <a:pt x="1357051" y="0"/>
                </a:cubicBezTo>
                <a:cubicBezTo>
                  <a:pt x="1691120" y="4416"/>
                  <a:pt x="1729558" y="27777"/>
                  <a:pt x="2087771" y="0"/>
                </a:cubicBezTo>
                <a:cubicBezTo>
                  <a:pt x="2445984" y="-27777"/>
                  <a:pt x="2592094" y="4429"/>
                  <a:pt x="2818491" y="0"/>
                </a:cubicBezTo>
                <a:cubicBezTo>
                  <a:pt x="3044888" y="-4429"/>
                  <a:pt x="3204567" y="26471"/>
                  <a:pt x="3479619" y="0"/>
                </a:cubicBezTo>
                <a:cubicBezTo>
                  <a:pt x="3478910" y="8157"/>
                  <a:pt x="3479206" y="12125"/>
                  <a:pt x="3479619" y="18288"/>
                </a:cubicBezTo>
                <a:cubicBezTo>
                  <a:pt x="3315855" y="-2963"/>
                  <a:pt x="3094885" y="26965"/>
                  <a:pt x="2714103" y="18288"/>
                </a:cubicBezTo>
                <a:cubicBezTo>
                  <a:pt x="2333321" y="9611"/>
                  <a:pt x="2260528" y="-15335"/>
                  <a:pt x="1948587" y="18288"/>
                </a:cubicBezTo>
                <a:cubicBezTo>
                  <a:pt x="1636646" y="51911"/>
                  <a:pt x="1489816" y="46369"/>
                  <a:pt x="1252663" y="18288"/>
                </a:cubicBezTo>
                <a:cubicBezTo>
                  <a:pt x="1015510" y="-9793"/>
                  <a:pt x="519812" y="-1217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479619" h="18288" extrusionOk="0">
                <a:moveTo>
                  <a:pt x="0" y="0"/>
                </a:moveTo>
                <a:cubicBezTo>
                  <a:pt x="326045" y="25020"/>
                  <a:pt x="425411" y="-17676"/>
                  <a:pt x="661128" y="0"/>
                </a:cubicBezTo>
                <a:cubicBezTo>
                  <a:pt x="896845" y="17676"/>
                  <a:pt x="1124825" y="1478"/>
                  <a:pt x="1252663" y="0"/>
                </a:cubicBezTo>
                <a:cubicBezTo>
                  <a:pt x="1380502" y="-1478"/>
                  <a:pt x="1694914" y="11788"/>
                  <a:pt x="2018179" y="0"/>
                </a:cubicBezTo>
                <a:cubicBezTo>
                  <a:pt x="2341444" y="-11788"/>
                  <a:pt x="2451167" y="12596"/>
                  <a:pt x="2679307" y="0"/>
                </a:cubicBezTo>
                <a:cubicBezTo>
                  <a:pt x="2907447" y="-12596"/>
                  <a:pt x="3094555" y="23821"/>
                  <a:pt x="3479619" y="0"/>
                </a:cubicBezTo>
                <a:cubicBezTo>
                  <a:pt x="3479355" y="4493"/>
                  <a:pt x="3480003" y="9472"/>
                  <a:pt x="3479619" y="18288"/>
                </a:cubicBezTo>
                <a:cubicBezTo>
                  <a:pt x="3311729" y="36782"/>
                  <a:pt x="3015946" y="7938"/>
                  <a:pt x="2783695" y="18288"/>
                </a:cubicBezTo>
                <a:cubicBezTo>
                  <a:pt x="2551444" y="28638"/>
                  <a:pt x="2398767" y="-13940"/>
                  <a:pt x="2018179" y="18288"/>
                </a:cubicBezTo>
                <a:cubicBezTo>
                  <a:pt x="1637591" y="50516"/>
                  <a:pt x="1634873" y="-6356"/>
                  <a:pt x="1426644" y="18288"/>
                </a:cubicBezTo>
                <a:cubicBezTo>
                  <a:pt x="1218415" y="42932"/>
                  <a:pt x="1006973" y="4094"/>
                  <a:pt x="730720" y="18288"/>
                </a:cubicBezTo>
                <a:cubicBezTo>
                  <a:pt x="454467" y="32482"/>
                  <a:pt x="291313" y="3910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5" name="Google Shape;565;p46"/>
          <p:cNvSpPr txBox="1">
            <a:spLocks noGrp="1"/>
          </p:cNvSpPr>
          <p:nvPr>
            <p:ph type="sldNum" idx="12"/>
          </p:nvPr>
        </p:nvSpPr>
        <p:spPr>
          <a:xfrm>
            <a:off x="10820400" y="6356350"/>
            <a:ext cx="533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1" name="Google Shape;571;p47"/>
          <p:cNvSpPr txBox="1"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oppins SemiBold"/>
              <a:buNone/>
            </a:pPr>
            <a:r>
              <a:rPr lang="en-US" sz="5400">
                <a:latin typeface="Poppins SemiBold"/>
                <a:ea typeface="Poppins SemiBold"/>
                <a:cs typeface="Poppins SemiBold"/>
                <a:sym typeface="Poppins SemiBold"/>
              </a:rPr>
              <a:t>Overhead</a:t>
            </a:r>
            <a:endParaRPr/>
          </a:p>
        </p:txBody>
      </p:sp>
      <p:sp>
        <p:nvSpPr>
          <p:cNvPr id="572" name="Google Shape;572;p47"/>
          <p:cNvSpPr txBox="1"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eBPF – Modern Technology designed for speed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Heavily Optimized Open Source Agents </a:t>
            </a:r>
            <a:endParaRPr/>
          </a:p>
        </p:txBody>
      </p:sp>
      <p:pic>
        <p:nvPicPr>
          <p:cNvPr id="573" name="Google Shape;573;p47" descr="Wavy 3D patterns"/>
          <p:cNvPicPr preferRelativeResize="0"/>
          <p:nvPr/>
        </p:nvPicPr>
        <p:blipFill rotWithShape="1">
          <a:blip r:embed="rId3">
            <a:alphaModFix/>
          </a:blip>
          <a:srcRect l="13875" r="40794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74" name="Google Shape;574;p47"/>
          <p:cNvSpPr/>
          <p:nvPr/>
        </p:nvSpPr>
        <p:spPr>
          <a:xfrm>
            <a:off x="5412862" y="4409267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5" name="Google Shape;57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1" name="Google Shape;581;p48"/>
          <p:cNvSpPr txBox="1">
            <a:spLocks noGrp="1"/>
          </p:cNvSpPr>
          <p:nvPr>
            <p:ph type="title"/>
          </p:nvPr>
        </p:nvSpPr>
        <p:spPr>
          <a:xfrm>
            <a:off x="4654296" y="2907792"/>
            <a:ext cx="6894576" cy="129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oppins SemiBold"/>
              <a:buNone/>
            </a:pPr>
            <a:r>
              <a:rPr lang="en-US" sz="6600">
                <a:latin typeface="Poppins SemiBold"/>
                <a:ea typeface="Poppins SemiBold"/>
                <a:cs typeface="Poppins SemiBold"/>
                <a:sym typeface="Poppins SemiBold"/>
              </a:rPr>
              <a:t>Cost</a:t>
            </a:r>
            <a:endParaRPr/>
          </a:p>
        </p:txBody>
      </p:sp>
      <p:sp>
        <p:nvSpPr>
          <p:cNvPr id="582" name="Google Shape;582;p48"/>
          <p:cNvSpPr txBox="1">
            <a:spLocks noGrp="1"/>
          </p:cNvSpPr>
          <p:nvPr>
            <p:ph type="subTitle" idx="1"/>
          </p:nvPr>
        </p:nvSpPr>
        <p:spPr>
          <a:xfrm>
            <a:off x="4654296" y="4636008"/>
            <a:ext cx="6894576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Roll your own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Flexible data retention options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State of Art Data Storage Technologies</a:t>
            </a:r>
            <a:endParaRPr/>
          </a:p>
        </p:txBody>
      </p:sp>
      <p:pic>
        <p:nvPicPr>
          <p:cNvPr id="583" name="Google Shape;583;p48"/>
          <p:cNvPicPr preferRelativeResize="0"/>
          <p:nvPr/>
        </p:nvPicPr>
        <p:blipFill rotWithShape="1">
          <a:blip r:embed="rId3">
            <a:alphaModFix/>
          </a:blip>
          <a:srcRect l="45829" r="20954"/>
          <a:stretch/>
        </p:blipFill>
        <p:spPr>
          <a:xfrm>
            <a:off x="20" y="136588"/>
            <a:ext cx="4049786" cy="6721412"/>
          </a:xfrm>
          <a:custGeom>
            <a:avLst/>
            <a:gdLst/>
            <a:ahLst/>
            <a:cxnLst/>
            <a:rect l="l" t="t" r="r" b="b"/>
            <a:pathLst>
              <a:path w="4049806" h="6858000" extrusionOk="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84" name="Google Shape;584;p48"/>
          <p:cNvSpPr/>
          <p:nvPr/>
        </p:nvSpPr>
        <p:spPr>
          <a:xfrm>
            <a:off x="4654296" y="4409267"/>
            <a:ext cx="4242816" cy="18288"/>
          </a:xfrm>
          <a:custGeom>
            <a:avLst/>
            <a:gdLst/>
            <a:ahLst/>
            <a:cxnLst/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5" name="Google Shape;585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1" name="Google Shape;591;p49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2" name="Google Shape;592;p49"/>
          <p:cNvSpPr txBox="1"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 SemiBold"/>
              <a:buNone/>
            </a:pPr>
            <a:r>
              <a:rPr lang="en-US" sz="36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Words of Advice</a:t>
            </a:r>
            <a:endParaRPr sz="3600">
              <a:solidFill>
                <a:schemeClr val="dk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593" name="Google Shape;593;p49" descr="Ban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951" y="1793846"/>
            <a:ext cx="3620021" cy="3620021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9"/>
          <p:cNvSpPr txBox="1">
            <a:spLocks noGrp="1"/>
          </p:cNvSpPr>
          <p:nvPr>
            <p:ph type="subTitle" idx="1"/>
          </p:nvPr>
        </p:nvSpPr>
        <p:spPr>
          <a:xfrm>
            <a:off x="6090574" y="2421682"/>
            <a:ext cx="4977578" cy="363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2"/>
                </a:solidFill>
              </a:rPr>
              <a:t>Ensure your observability is complete, with no blind spots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2"/>
                </a:solidFill>
              </a:rPr>
              <a:t>Ensure you have tools to reliably identify the components experiencing issues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2"/>
                </a:solidFill>
              </a:rPr>
              <a:t>Use skill-appropriate tools, less can be more in the time crunch 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2"/>
                </a:solidFill>
              </a:rPr>
              <a:t>Have evidence for escalation to another team or vendor </a:t>
            </a:r>
            <a:endParaRPr/>
          </a:p>
        </p:txBody>
      </p:sp>
      <p:grpSp>
        <p:nvGrpSpPr>
          <p:cNvPr id="595" name="Google Shape;595;p49"/>
          <p:cNvGrpSpPr/>
          <p:nvPr/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</p:grpSpPr>
        <p:sp>
          <p:nvSpPr>
            <p:cNvPr id="596" name="Google Shape;596;p49"/>
            <p:cNvSpPr/>
            <p:nvPr/>
          </p:nvSpPr>
          <p:spPr>
            <a:xfrm>
              <a:off x="6096001" y="52996"/>
              <a:ext cx="6093361" cy="6805003"/>
            </a:xfrm>
            <a:custGeom>
              <a:avLst/>
              <a:gdLst/>
              <a:ahLst/>
              <a:cxnLst/>
              <a:rect l="l" t="t" r="r" b="b"/>
              <a:pathLst>
                <a:path w="5890489" h="6578438" extrusionOk="0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97" name="Google Shape;597;p49"/>
            <p:cNvSpPr/>
            <p:nvPr/>
          </p:nvSpPr>
          <p:spPr>
            <a:xfrm>
              <a:off x="6095999" y="52997"/>
              <a:ext cx="6093363" cy="6805004"/>
            </a:xfrm>
            <a:custGeom>
              <a:avLst/>
              <a:gdLst/>
              <a:ahLst/>
              <a:cxnLst/>
              <a:rect l="l" t="t" r="r" b="b"/>
              <a:pathLst>
                <a:path w="5890491" h="6578439" extrusionOk="0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98" name="Google Shape;598;p49"/>
            <p:cNvSpPr/>
            <p:nvPr/>
          </p:nvSpPr>
          <p:spPr>
            <a:xfrm>
              <a:off x="6096000" y="52997"/>
              <a:ext cx="6093362" cy="6805004"/>
            </a:xfrm>
            <a:custGeom>
              <a:avLst/>
              <a:gdLst/>
              <a:ahLst/>
              <a:cxnLst/>
              <a:rect l="l" t="t" r="r" b="b"/>
              <a:pathLst>
                <a:path w="5890490" h="6578439" extrusionOk="0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599" name="Google Shape;599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1" name="Google Shape;121;p5" descr="The Flight Panel - Understand Your Aircraft"/>
          <p:cNvPicPr preferRelativeResize="0"/>
          <p:nvPr/>
        </p:nvPicPr>
        <p:blipFill rotWithShape="1">
          <a:blip r:embed="rId3">
            <a:alphaModFix amt="50000"/>
          </a:blip>
          <a:srcRect l="25"/>
          <a:stretch/>
        </p:blipFill>
        <p:spPr>
          <a:xfrm>
            <a:off x="20" y="10"/>
            <a:ext cx="121889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oppins SemiBold"/>
              <a:buNone/>
            </a:pPr>
            <a:r>
              <a:rPr lang="en-US" sz="66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What Is Observability</a:t>
            </a:r>
            <a:endParaRPr/>
          </a:p>
        </p:txBody>
      </p:sp>
      <p:sp>
        <p:nvSpPr>
          <p:cNvPr id="123" name="Google Shape;123;p5"/>
          <p:cNvSpPr/>
          <p:nvPr/>
        </p:nvSpPr>
        <p:spPr>
          <a:xfrm>
            <a:off x="3974206" y="4368623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4509"/>
            </a:srgbClr>
          </a:solidFill>
          <a:ln w="44450" cap="rnd" cmpd="sng">
            <a:solidFill>
              <a:schemeClr val="lt1">
                <a:alpha val="74509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0"/>
          <p:cNvSpPr txBox="1">
            <a:spLocks noGrp="1"/>
          </p:cNvSpPr>
          <p:nvPr>
            <p:ph type="subTitle" idx="1"/>
          </p:nvPr>
        </p:nvSpPr>
        <p:spPr>
          <a:xfrm>
            <a:off x="1129616" y="1298448"/>
            <a:ext cx="9728884" cy="1701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</a:pPr>
            <a:r>
              <a:rPr lang="en-US" sz="5900" b="1"/>
              <a:t>Thank you!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</a:pPr>
            <a:r>
              <a:rPr lang="en-US" sz="5900" b="1"/>
              <a:t>Let’s Connect!</a:t>
            </a:r>
            <a:endParaRPr sz="5900" b="1"/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</a:pPr>
            <a:endParaRPr sz="3900" b="1"/>
          </a:p>
        </p:txBody>
      </p:sp>
      <p:sp>
        <p:nvSpPr>
          <p:cNvPr id="606" name="Google Shape;606;p50"/>
          <p:cNvSpPr txBox="1"/>
          <p:nvPr/>
        </p:nvSpPr>
        <p:spPr>
          <a:xfrm>
            <a:off x="2200275" y="3397003"/>
            <a:ext cx="83796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064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9000"/>
              </a:buClr>
              <a:buSzPts val="4700"/>
              <a:buFont typeface="Noto Sans Symbols"/>
              <a:buNone/>
            </a:pPr>
            <a:r>
              <a:rPr lang="en-US" sz="3000" b="0" i="0" u="sng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https://www.linkedin.com/in/peterzaitsev/</a:t>
            </a:r>
            <a:endParaRPr sz="30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0640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F9000"/>
              </a:buClr>
              <a:buSzPts val="4700"/>
              <a:buFont typeface="Noto Sans Symbols"/>
              <a:buNone/>
            </a:pPr>
            <a:r>
              <a:rPr lang="en-US" sz="3000" b="0" i="0" u="sng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https://twitter.com/PeterZaitsev</a:t>
            </a:r>
            <a:endParaRPr sz="30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0640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F9000"/>
              </a:buClr>
              <a:buSzPts val="4700"/>
              <a:buFont typeface="Noto Sans Symbols"/>
              <a:buNone/>
            </a:pPr>
            <a:r>
              <a:rPr lang="en-US" sz="3000" b="0" i="0" u="sng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http://www.peterzaitsev.com</a:t>
            </a:r>
            <a:endParaRPr sz="30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95294"/>
          </a:schemeClr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" name="Google Shape;130;p6"/>
          <p:cNvGrpSpPr/>
          <p:nvPr/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31" name="Google Shape;131;p6"/>
            <p:cNvSpPr/>
            <p:nvPr/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Poppins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rgbClr val="E1EFD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Poppins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6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 extrusionOk="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6"/>
          <p:cNvSpPr/>
          <p:nvPr/>
        </p:nvSpPr>
        <p:spPr>
          <a:xfrm>
            <a:off x="457200" y="457197"/>
            <a:ext cx="11277600" cy="5943606"/>
          </a:xfrm>
          <a:prstGeom prst="rect">
            <a:avLst/>
          </a:prstGeom>
          <a:solidFill>
            <a:schemeClr val="lt1">
              <a:alpha val="95294"/>
            </a:schemeClr>
          </a:solidFill>
          <a:ln>
            <a:noFill/>
          </a:ln>
          <a:effectLst>
            <a:outerShdw blurRad="317500" algn="ctr" rotWithShape="0">
              <a:schemeClr val="dk1">
                <a:alpha val="2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6"/>
          <p:cNvSpPr txBox="1">
            <a:spLocks noGrp="1"/>
          </p:cNvSpPr>
          <p:nvPr>
            <p:ph type="title"/>
          </p:nvPr>
        </p:nvSpPr>
        <p:spPr>
          <a:xfrm>
            <a:off x="1142999" y="1676401"/>
            <a:ext cx="4495801" cy="228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US" sz="4800">
                <a:latin typeface="Poppins SemiBold"/>
                <a:ea typeface="Poppins SemiBold"/>
                <a:cs typeface="Poppins SemiBold"/>
                <a:sym typeface="Poppins SemiBold"/>
              </a:rPr>
              <a:t>Evolution of the Applications </a:t>
            </a:r>
            <a:endParaRPr/>
          </a:p>
        </p:txBody>
      </p:sp>
      <p:pic>
        <p:nvPicPr>
          <p:cNvPr id="136" name="Google Shape;136;p6" descr="A black screen with whit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9873" y="1396839"/>
            <a:ext cx="4657726" cy="139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6" descr="A diagram of servic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5751" y="3981305"/>
            <a:ext cx="4641849" cy="156662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6"/>
          <p:cNvSpPr txBox="1">
            <a:spLocks noGrp="1"/>
          </p:cNvSpPr>
          <p:nvPr>
            <p:ph type="sldNum" idx="12"/>
          </p:nvPr>
        </p:nvSpPr>
        <p:spPr>
          <a:xfrm>
            <a:off x="11049000" y="6400800"/>
            <a:ext cx="685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z="1000">
                <a:solidFill>
                  <a:srgbClr val="000000"/>
                </a:solidFill>
              </a:rPr>
              <a:t>6</a:t>
            </a:fld>
            <a:endParaRPr sz="1000">
              <a:solidFill>
                <a:srgbClr val="000000"/>
              </a:solidFill>
            </a:endParaRPr>
          </a:p>
        </p:txBody>
      </p:sp>
      <p:sp>
        <p:nvSpPr>
          <p:cNvPr id="139" name="Google Shape;139;p6"/>
          <p:cNvSpPr txBox="1"/>
          <p:nvPr/>
        </p:nvSpPr>
        <p:spPr>
          <a:xfrm>
            <a:off x="8486453" y="842841"/>
            <a:ext cx="12483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2000s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"/>
          <p:cNvSpPr txBox="1"/>
          <p:nvPr/>
        </p:nvSpPr>
        <p:spPr>
          <a:xfrm>
            <a:off x="8157681" y="3249855"/>
            <a:ext cx="18390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2020s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" name="Google Shape;146;p7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" name="Google Shape;147;p7"/>
          <p:cNvSpPr txBox="1"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 SemiBold"/>
              <a:buNone/>
            </a:pPr>
            <a:r>
              <a:rPr lang="en-US" sz="36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Why Observability?</a:t>
            </a:r>
            <a:endParaRPr/>
          </a:p>
        </p:txBody>
      </p:sp>
      <p:pic>
        <p:nvPicPr>
          <p:cNvPr id="148" name="Google Shape;148;p7" descr="Ques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951" y="1793846"/>
            <a:ext cx="3620021" cy="362002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7"/>
          <p:cNvSpPr txBox="1">
            <a:spLocks noGrp="1"/>
          </p:cNvSpPr>
          <p:nvPr>
            <p:ph type="subTitle" idx="1"/>
          </p:nvPr>
        </p:nvSpPr>
        <p:spPr>
          <a:xfrm>
            <a:off x="6090574" y="2421682"/>
            <a:ext cx="4977578" cy="363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2"/>
                </a:solidFill>
              </a:rPr>
              <a:t>Availability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2"/>
                </a:solidFill>
              </a:rPr>
              <a:t>Performance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2"/>
                </a:solidFill>
              </a:rPr>
              <a:t>Cost Management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2"/>
                </a:solidFill>
              </a:rPr>
              <a:t>Security </a:t>
            </a:r>
            <a:endParaRPr/>
          </a:p>
        </p:txBody>
      </p:sp>
      <p:grpSp>
        <p:nvGrpSpPr>
          <p:cNvPr id="150" name="Google Shape;150;p7"/>
          <p:cNvGrpSpPr/>
          <p:nvPr/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</p:grpSpPr>
        <p:sp>
          <p:nvSpPr>
            <p:cNvPr id="151" name="Google Shape;151;p7"/>
            <p:cNvSpPr/>
            <p:nvPr/>
          </p:nvSpPr>
          <p:spPr>
            <a:xfrm>
              <a:off x="6096001" y="52996"/>
              <a:ext cx="6093361" cy="6805003"/>
            </a:xfrm>
            <a:custGeom>
              <a:avLst/>
              <a:gdLst/>
              <a:ahLst/>
              <a:cxnLst/>
              <a:rect l="l" t="t" r="r" b="b"/>
              <a:pathLst>
                <a:path w="5890489" h="6578438" extrusionOk="0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6095999" y="52997"/>
              <a:ext cx="6093363" cy="6805004"/>
            </a:xfrm>
            <a:custGeom>
              <a:avLst/>
              <a:gdLst/>
              <a:ahLst/>
              <a:cxnLst/>
              <a:rect l="l" t="t" r="r" b="b"/>
              <a:pathLst>
                <a:path w="5890491" h="6578439" extrusionOk="0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6096000" y="52997"/>
              <a:ext cx="6093362" cy="6805004"/>
            </a:xfrm>
            <a:custGeom>
              <a:avLst/>
              <a:gdLst/>
              <a:ahLst/>
              <a:cxnLst/>
              <a:rect l="l" t="t" r="r" b="b"/>
              <a:pathLst>
                <a:path w="5890490" h="6578439" extrusionOk="0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BB648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54" name="Google Shape;15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0" name="Google Shape;160;p8"/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oppins SemiBold"/>
              <a:buNone/>
            </a:pPr>
            <a:r>
              <a:rPr lang="en-US" sz="4200">
                <a:latin typeface="Poppins SemiBold"/>
                <a:ea typeface="Poppins SemiBold"/>
                <a:cs typeface="Poppins SemiBold"/>
                <a:sym typeface="Poppins SemiBold"/>
              </a:rPr>
              <a:t>Tasks Observability Helps with</a:t>
            </a:r>
            <a:endParaRPr/>
          </a:p>
        </p:txBody>
      </p:sp>
      <p:sp>
        <p:nvSpPr>
          <p:cNvPr id="161" name="Google Shape;161;p8"/>
          <p:cNvSpPr/>
          <p:nvPr/>
        </p:nvSpPr>
        <p:spPr>
          <a:xfrm>
            <a:off x="640080" y="2586994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2" name="Google Shape;162;p8"/>
          <p:cNvSpPr txBox="1">
            <a:spLocks noGrp="1"/>
          </p:cNvSpPr>
          <p:nvPr>
            <p:ph type="subTitle" idx="1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Reactive</a:t>
            </a:r>
            <a:endParaRPr/>
          </a:p>
          <a:p>
            <a:pPr marL="8001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Troubleshooting and Optimization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Proactive</a:t>
            </a:r>
            <a:endParaRPr/>
          </a:p>
          <a:p>
            <a:pPr marL="8001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Finding Problems before they are Big Problems</a:t>
            </a:r>
            <a:endParaRPr/>
          </a:p>
        </p:txBody>
      </p:sp>
      <p:pic>
        <p:nvPicPr>
          <p:cNvPr id="163" name="Google Shape;163;p8" descr="Coloured pins pinned on a calendar"/>
          <p:cNvPicPr preferRelativeResize="0"/>
          <p:nvPr/>
        </p:nvPicPr>
        <p:blipFill rotWithShape="1">
          <a:blip r:embed="rId3">
            <a:alphaModFix/>
          </a:blip>
          <a:srcRect l="22753" r="1029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4" name="Google Shape;164;p8"/>
          <p:cNvSpPr txBox="1">
            <a:spLocks noGrp="1"/>
          </p:cNvSpPr>
          <p:nvPr>
            <p:ph type="sldNum" idx="12"/>
          </p:nvPr>
        </p:nvSpPr>
        <p:spPr>
          <a:xfrm>
            <a:off x="10439400" y="6356350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759398" y="1959048"/>
            <a:ext cx="3571810" cy="1193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oppins SemiBold"/>
              <a:buNone/>
            </a:pPr>
            <a:r>
              <a:rPr lang="en-US" sz="6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Alerting</a:t>
            </a:r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Notifies when Problem happens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Ensures the Right Escalation happens and the problem is resolved  </a:t>
            </a:r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643278" y="4409267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3" name="Google Shape;173;p9" descr="Command &amp; Conquer: Red Alert 3 - IG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640080"/>
            <a:ext cx="5550408" cy="5550408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6">
      <a:dk1>
        <a:srgbClr val="262424"/>
      </a:dk1>
      <a:lt1>
        <a:srgbClr val="FFFFFF"/>
      </a:lt1>
      <a:dk2>
        <a:srgbClr val="4BB648"/>
      </a:dk2>
      <a:lt2>
        <a:srgbClr val="FFFFFF"/>
      </a:lt2>
      <a:accent1>
        <a:srgbClr val="4BB64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BB648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836</Words>
  <Application>Microsoft Office PowerPoint</Application>
  <PresentationFormat>Widescreen</PresentationFormat>
  <Paragraphs>223</Paragraphs>
  <Slides>50</Slides>
  <Notes>47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Poppins SemiBold</vt:lpstr>
      <vt:lpstr>Noto Sans Symbols</vt:lpstr>
      <vt:lpstr>Calibri</vt:lpstr>
      <vt:lpstr>Poppins</vt:lpstr>
      <vt:lpstr>Arial</vt:lpstr>
      <vt:lpstr>Office Theme</vt:lpstr>
      <vt:lpstr>PowerPoint Presentation</vt:lpstr>
      <vt:lpstr>What Developers  Should Know about Observability </vt:lpstr>
      <vt:lpstr>Let’s Get to Know You</vt:lpstr>
      <vt:lpstr>What is Observability?</vt:lpstr>
      <vt:lpstr>What Is Observability</vt:lpstr>
      <vt:lpstr>Evolution of the Applications </vt:lpstr>
      <vt:lpstr>Why Observability?</vt:lpstr>
      <vt:lpstr>Tasks Observability Helps with</vt:lpstr>
      <vt:lpstr>Alerting</vt:lpstr>
      <vt:lpstr>4 Pillars of Observability </vt:lpstr>
      <vt:lpstr>What is the Most Useful?</vt:lpstr>
      <vt:lpstr>Metrics </vt:lpstr>
      <vt:lpstr>Logs</vt:lpstr>
      <vt:lpstr>Distributed Tracing </vt:lpstr>
      <vt:lpstr>Distributed Tracing Example</vt:lpstr>
      <vt:lpstr>Profiling </vt:lpstr>
      <vt:lpstr>eBPF Based CPU Profiling in Coroot</vt:lpstr>
      <vt:lpstr>Profiling: Comparison Mode </vt:lpstr>
      <vt:lpstr>Instrumentation</vt:lpstr>
      <vt:lpstr>Types of Instrumentation</vt:lpstr>
      <vt:lpstr>Key Observability  Technologies</vt:lpstr>
      <vt:lpstr>Prometheus </vt:lpstr>
      <vt:lpstr>Open Telemetry (OTEL)</vt:lpstr>
      <vt:lpstr>eBPF  (Extended Berkley Packet Filter)</vt:lpstr>
      <vt:lpstr>eBPF Illustrated </vt:lpstr>
      <vt:lpstr>Typical SLIs (Service Level Indicators)</vt:lpstr>
      <vt:lpstr>Observability Problems </vt:lpstr>
      <vt:lpstr>Hard To Deploy</vt:lpstr>
      <vt:lpstr>Hard to cover all of Infrastructure</vt:lpstr>
      <vt:lpstr>Swiss Cheese Observability</vt:lpstr>
      <vt:lpstr>Hard to Use</vt:lpstr>
      <vt:lpstr>Silos </vt:lpstr>
      <vt:lpstr>Noise </vt:lpstr>
      <vt:lpstr>Overhead </vt:lpstr>
      <vt:lpstr>Cost </vt:lpstr>
      <vt:lpstr>Coroot – Looking to Solve Some of Those</vt:lpstr>
      <vt:lpstr>Coroot Editions</vt:lpstr>
      <vt:lpstr>eBPF Magic </vt:lpstr>
      <vt:lpstr>eBPF-based metrics</vt:lpstr>
      <vt:lpstr>Node Types &amp; Costs for major clouds</vt:lpstr>
      <vt:lpstr>Handling Observability Problems </vt:lpstr>
      <vt:lpstr>Hard to Deploy</vt:lpstr>
      <vt:lpstr>Hard to cover all the Infrastructure</vt:lpstr>
      <vt:lpstr>Hard to Use </vt:lpstr>
      <vt:lpstr>Silos</vt:lpstr>
      <vt:lpstr>Noise</vt:lpstr>
      <vt:lpstr>Overhead</vt:lpstr>
      <vt:lpstr>Cost</vt:lpstr>
      <vt:lpstr>Words of Advice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Dmitriy Mulyukin</dc:creator>
  <cp:lastModifiedBy>Vitalij Pogurelszkij</cp:lastModifiedBy>
  <cp:revision>1</cp:revision>
  <dcterms:created xsi:type="dcterms:W3CDTF">2024-03-29T14:11:26Z</dcterms:created>
  <dcterms:modified xsi:type="dcterms:W3CDTF">2025-03-03T17:41:33Z</dcterms:modified>
</cp:coreProperties>
</file>